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7" r:id="rId3"/>
    <p:sldId id="257" r:id="rId4"/>
    <p:sldId id="266" r:id="rId5"/>
    <p:sldId id="258" r:id="rId6"/>
    <p:sldId id="259" r:id="rId7"/>
    <p:sldId id="260" r:id="rId8"/>
    <p:sldId id="261" r:id="rId9"/>
    <p:sldId id="262" r:id="rId10"/>
    <p:sldId id="264" r:id="rId11"/>
    <p:sldId id="265" r:id="rId12"/>
    <p:sldId id="269" r:id="rId13"/>
    <p:sldId id="270" r:id="rId14"/>
    <p:sldId id="271" r:id="rId15"/>
  </p:sldIdLst>
  <p:sldSz cx="18288000" cy="10287000"/>
  <p:notesSz cx="6858000" cy="9144000"/>
  <p:embeddedFontLst>
    <p:embeddedFont>
      <p:font typeface="Montserrat" panose="00000500000000000000" pitchFamily="2" charset="0"/>
      <p:regular r:id="rId16"/>
      <p:bold r:id="rId17"/>
      <p:italic r:id="rId18"/>
      <p:boldItalic r:id="rId19"/>
    </p:embeddedFont>
    <p:embeddedFont>
      <p:font typeface="Montserrat Bold" panose="00000800000000000000"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370"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3443349" y="3224731"/>
            <a:ext cx="11401303" cy="3231654"/>
          </a:xfrm>
          <a:prstGeom prst="rect">
            <a:avLst/>
          </a:prstGeom>
        </p:spPr>
        <p:txBody>
          <a:bodyPr lIns="0" tIns="0" rIns="0" bIns="0" rtlCol="0" anchor="t">
            <a:spAutoFit/>
          </a:bodyPr>
          <a:lstStyle/>
          <a:p>
            <a:pPr algn="ctr">
              <a:lnSpc>
                <a:spcPts val="12572"/>
              </a:lnSpc>
            </a:pPr>
            <a:r>
              <a:rPr lang="en-US" sz="12206" b="1" spc="451" dirty="0">
                <a:solidFill>
                  <a:srgbClr val="FFFFFF"/>
                </a:solidFill>
                <a:latin typeface="Montserrat Bold"/>
                <a:ea typeface="Montserrat Bold"/>
                <a:cs typeface="Montserrat Bold"/>
                <a:sym typeface="Montserrat Bold"/>
              </a:rPr>
              <a:t>Money</a:t>
            </a:r>
          </a:p>
          <a:p>
            <a:pPr algn="ctr">
              <a:lnSpc>
                <a:spcPts val="12572"/>
              </a:lnSpc>
            </a:pPr>
            <a:r>
              <a:rPr lang="en-US" sz="12206" b="1" spc="451" dirty="0">
                <a:solidFill>
                  <a:srgbClr val="FFFFFF"/>
                </a:solidFill>
                <a:latin typeface="Montserrat Bold"/>
                <a:ea typeface="Montserrat Bold"/>
                <a:cs typeface="Montserrat Bold"/>
                <a:sym typeface="Montserrat Bold"/>
              </a:rPr>
              <a:t>Guard</a:t>
            </a:r>
          </a:p>
        </p:txBody>
      </p:sp>
      <p:sp>
        <p:nvSpPr>
          <p:cNvPr id="6" name="TextBox 6"/>
          <p:cNvSpPr txBox="1"/>
          <p:nvPr/>
        </p:nvSpPr>
        <p:spPr>
          <a:xfrm>
            <a:off x="1777504" y="6735675"/>
            <a:ext cx="14732991" cy="502317"/>
          </a:xfrm>
          <a:prstGeom prst="rect">
            <a:avLst/>
          </a:prstGeom>
        </p:spPr>
        <p:txBody>
          <a:bodyPr lIns="0" tIns="0" rIns="0" bIns="0" rtlCol="0" anchor="t">
            <a:spAutoFit/>
          </a:bodyPr>
          <a:lstStyle/>
          <a:p>
            <a:pPr algn="ctr">
              <a:lnSpc>
                <a:spcPts val="4275"/>
              </a:lnSpc>
            </a:pPr>
            <a:r>
              <a:rPr lang="en-US" sz="2400" dirty="0">
                <a:solidFill>
                  <a:srgbClr val="FFFFFF"/>
                </a:solidFill>
                <a:latin typeface="Montserrat"/>
                <a:ea typeface="Montserrat"/>
                <a:cs typeface="Montserrat"/>
                <a:sym typeface="Montserrat"/>
              </a:rPr>
              <a:t>Cyber Theft &amp; Anomaly Detection in Multi-Bank Transactions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518056" y="-106122"/>
            <a:ext cx="18288000" cy="10431661"/>
            <a:chOff x="0" y="-38100"/>
            <a:chExt cx="4816593" cy="27474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24706"/>
              </a:srgbClr>
            </a:solidFill>
          </p:spPr>
          <p:txBody>
            <a:bodyPr/>
            <a:lstStyle/>
            <a:p>
              <a:r>
                <a:rPr lang="en-US" dirty="0" err="1"/>
                <a:t>hjh</a:t>
              </a:r>
              <a:endParaRPr lang="en-IN" dirty="0"/>
            </a:p>
          </p:txBody>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3111"/>
                </a:lnSpc>
              </a:pPr>
              <a:endParaRPr/>
            </a:p>
          </p:txBody>
        </p:sp>
      </p:grpSp>
      <p:sp>
        <p:nvSpPr>
          <p:cNvPr id="6" name="Freeform 6"/>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3642795" y="61090"/>
            <a:ext cx="11002403" cy="1074718"/>
          </a:xfrm>
          <a:prstGeom prst="rect">
            <a:avLst/>
          </a:prstGeom>
        </p:spPr>
        <p:txBody>
          <a:bodyPr lIns="0" tIns="0" rIns="0" bIns="0" rtlCol="0" anchor="t">
            <a:spAutoFit/>
          </a:bodyPr>
          <a:lstStyle/>
          <a:p>
            <a:pPr algn="ctr">
              <a:lnSpc>
                <a:spcPts val="8959"/>
              </a:lnSpc>
            </a:pPr>
            <a:r>
              <a:rPr lang="en-US" sz="6600" b="1" dirty="0">
                <a:solidFill>
                  <a:srgbClr val="FFFFFF"/>
                </a:solidFill>
                <a:latin typeface="Montserrat Bold"/>
                <a:ea typeface="Montserrat Bold"/>
                <a:cs typeface="Montserrat Bold"/>
                <a:sym typeface="Montserrat Bold"/>
              </a:rPr>
              <a:t>Technology Stack</a:t>
            </a:r>
          </a:p>
        </p:txBody>
      </p:sp>
      <p:sp>
        <p:nvSpPr>
          <p:cNvPr id="8" name="Freeform 8"/>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5602831" y="7553324"/>
            <a:ext cx="3013160" cy="493148"/>
          </a:xfrm>
          <a:prstGeom prst="rect">
            <a:avLst/>
          </a:prstGeom>
        </p:spPr>
        <p:txBody>
          <a:bodyPr lIns="0" tIns="0" rIns="0" bIns="0" rtlCol="0" anchor="t">
            <a:spAutoFit/>
          </a:bodyPr>
          <a:lstStyle/>
          <a:p>
            <a:pPr algn="ctr">
              <a:lnSpc>
                <a:spcPts val="1959"/>
              </a:lnSpc>
            </a:pPr>
            <a:endParaRPr dirty="0"/>
          </a:p>
          <a:p>
            <a:pPr algn="ctr">
              <a:lnSpc>
                <a:spcPts val="1959"/>
              </a:lnSpc>
              <a:spcBef>
                <a:spcPct val="0"/>
              </a:spcBef>
            </a:pPr>
            <a:endParaRPr lang="en-US" sz="1399" dirty="0">
              <a:solidFill>
                <a:srgbClr val="FFFFFF"/>
              </a:solidFill>
              <a:latin typeface="Montserrat"/>
              <a:ea typeface="Montserrat"/>
              <a:cs typeface="Montserrat"/>
              <a:sym typeface="Montserrat"/>
            </a:endParaRPr>
          </a:p>
        </p:txBody>
      </p:sp>
      <p:sp>
        <p:nvSpPr>
          <p:cNvPr id="31" name="TextBox 31"/>
          <p:cNvSpPr txBox="1"/>
          <p:nvPr/>
        </p:nvSpPr>
        <p:spPr>
          <a:xfrm>
            <a:off x="9662056" y="7429499"/>
            <a:ext cx="2926740" cy="493148"/>
          </a:xfrm>
          <a:prstGeom prst="rect">
            <a:avLst/>
          </a:prstGeom>
        </p:spPr>
        <p:txBody>
          <a:bodyPr lIns="0" tIns="0" rIns="0" bIns="0" rtlCol="0" anchor="t">
            <a:spAutoFit/>
          </a:bodyPr>
          <a:lstStyle/>
          <a:p>
            <a:pPr algn="ctr">
              <a:lnSpc>
                <a:spcPts val="1959"/>
              </a:lnSpc>
            </a:pPr>
            <a:endParaRPr dirty="0"/>
          </a:p>
          <a:p>
            <a:pPr algn="ctr">
              <a:lnSpc>
                <a:spcPts val="1959"/>
              </a:lnSpc>
              <a:spcBef>
                <a:spcPct val="0"/>
              </a:spcBef>
            </a:pPr>
            <a:endParaRPr lang="en-US" sz="1399" dirty="0">
              <a:solidFill>
                <a:srgbClr val="FFFFFF"/>
              </a:solidFill>
              <a:latin typeface="Montserrat"/>
              <a:ea typeface="Montserrat"/>
              <a:cs typeface="Montserrat"/>
              <a:sym typeface="Montserrat"/>
            </a:endParaRPr>
          </a:p>
        </p:txBody>
      </p:sp>
      <p:sp>
        <p:nvSpPr>
          <p:cNvPr id="32" name="TextBox 32"/>
          <p:cNvSpPr txBox="1"/>
          <p:nvPr/>
        </p:nvSpPr>
        <p:spPr>
          <a:xfrm>
            <a:off x="13632886" y="7429499"/>
            <a:ext cx="3013160" cy="493148"/>
          </a:xfrm>
          <a:prstGeom prst="rect">
            <a:avLst/>
          </a:prstGeom>
        </p:spPr>
        <p:txBody>
          <a:bodyPr lIns="0" tIns="0" rIns="0" bIns="0" rtlCol="0" anchor="t">
            <a:spAutoFit/>
          </a:bodyPr>
          <a:lstStyle/>
          <a:p>
            <a:pPr algn="ctr">
              <a:lnSpc>
                <a:spcPts val="1959"/>
              </a:lnSpc>
            </a:pPr>
            <a:endParaRPr dirty="0"/>
          </a:p>
          <a:p>
            <a:pPr algn="ctr">
              <a:lnSpc>
                <a:spcPts val="1959"/>
              </a:lnSpc>
              <a:spcBef>
                <a:spcPct val="0"/>
              </a:spcBef>
            </a:pPr>
            <a:endParaRPr lang="en-US" sz="1399" dirty="0">
              <a:solidFill>
                <a:srgbClr val="FFFFFF"/>
              </a:solidFill>
              <a:latin typeface="Montserrat"/>
              <a:ea typeface="Montserrat"/>
              <a:cs typeface="Montserrat"/>
              <a:sym typeface="Montserrat"/>
            </a:endParaRPr>
          </a:p>
        </p:txBody>
      </p:sp>
      <p:sp>
        <p:nvSpPr>
          <p:cNvPr id="38" name="TextBox 37">
            <a:extLst>
              <a:ext uri="{FF2B5EF4-FFF2-40B4-BE49-F238E27FC236}">
                <a16:creationId xmlns:a16="http://schemas.microsoft.com/office/drawing/2014/main" id="{E52C9F4D-F60C-CCF2-C148-2F28A81A48FA}"/>
              </a:ext>
            </a:extLst>
          </p:cNvPr>
          <p:cNvSpPr txBox="1"/>
          <p:nvPr/>
        </p:nvSpPr>
        <p:spPr>
          <a:xfrm>
            <a:off x="457200" y="1437915"/>
            <a:ext cx="5494909" cy="1508105"/>
          </a:xfrm>
          <a:prstGeom prst="rect">
            <a:avLst/>
          </a:prstGeom>
          <a:noFill/>
        </p:spPr>
        <p:txBody>
          <a:bodyPr wrap="square" rtlCol="0">
            <a:spAutoFit/>
          </a:bodyPr>
          <a:lstStyle/>
          <a:p>
            <a:r>
              <a:rPr lang="en-US" sz="3200" b="1" u="sng" dirty="0">
                <a:solidFill>
                  <a:schemeClr val="bg1"/>
                </a:solidFill>
              </a:rPr>
              <a:t>Frontend(user interface)</a:t>
            </a:r>
            <a:r>
              <a:rPr lang="en-US" sz="3200" dirty="0">
                <a:solidFill>
                  <a:schemeClr val="bg1"/>
                </a:solidFill>
              </a:rPr>
              <a:t>:</a:t>
            </a:r>
          </a:p>
          <a:p>
            <a:endParaRPr lang="en-IN" sz="3200" dirty="0">
              <a:solidFill>
                <a:schemeClr val="bg1"/>
              </a:solidFill>
            </a:endParaRPr>
          </a:p>
          <a:p>
            <a:r>
              <a:rPr lang="en-IN" sz="2800" dirty="0">
                <a:solidFill>
                  <a:schemeClr val="bg1"/>
                </a:solidFill>
              </a:rPr>
              <a:t>-&gt;</a:t>
            </a:r>
            <a:endParaRPr lang="en-US" sz="2800" dirty="0">
              <a:solidFill>
                <a:schemeClr val="bg1"/>
              </a:solidFill>
            </a:endParaRPr>
          </a:p>
        </p:txBody>
      </p:sp>
      <p:cxnSp>
        <p:nvCxnSpPr>
          <p:cNvPr id="40" name="Straight Connector 39">
            <a:extLst>
              <a:ext uri="{FF2B5EF4-FFF2-40B4-BE49-F238E27FC236}">
                <a16:creationId xmlns:a16="http://schemas.microsoft.com/office/drawing/2014/main" id="{8A6E8E62-4E79-5D99-0FBD-A2BF425B2261}"/>
              </a:ext>
            </a:extLst>
          </p:cNvPr>
          <p:cNvCxnSpPr/>
          <p:nvPr/>
        </p:nvCxnSpPr>
        <p:spPr>
          <a:xfrm>
            <a:off x="4953000" y="20193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DC38087-71F1-A3AD-A1EB-F69D929E8847}"/>
              </a:ext>
            </a:extLst>
          </p:cNvPr>
          <p:cNvCxnSpPr>
            <a:cxnSpLocks/>
          </p:cNvCxnSpPr>
          <p:nvPr/>
        </p:nvCxnSpPr>
        <p:spPr>
          <a:xfrm>
            <a:off x="6125468" y="1449399"/>
            <a:ext cx="126446" cy="8494701"/>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46" name="TextBox 45">
            <a:extLst>
              <a:ext uri="{FF2B5EF4-FFF2-40B4-BE49-F238E27FC236}">
                <a16:creationId xmlns:a16="http://schemas.microsoft.com/office/drawing/2014/main" id="{A983DFAF-0DA9-AE06-F643-F6F3D344D8C7}"/>
              </a:ext>
            </a:extLst>
          </p:cNvPr>
          <p:cNvSpPr txBox="1"/>
          <p:nvPr/>
        </p:nvSpPr>
        <p:spPr>
          <a:xfrm>
            <a:off x="6378660" y="1367845"/>
            <a:ext cx="4866847" cy="2123658"/>
          </a:xfrm>
          <a:prstGeom prst="rect">
            <a:avLst/>
          </a:prstGeom>
          <a:noFill/>
        </p:spPr>
        <p:txBody>
          <a:bodyPr wrap="square" rtlCol="0">
            <a:spAutoFit/>
          </a:bodyPr>
          <a:lstStyle/>
          <a:p>
            <a:r>
              <a:rPr lang="en-US" sz="3200" b="1" u="sng" dirty="0">
                <a:solidFill>
                  <a:schemeClr val="bg1"/>
                </a:solidFill>
              </a:rPr>
              <a:t>Backend(Server &amp; Business Logic)</a:t>
            </a:r>
            <a:r>
              <a:rPr lang="en-US" sz="3200" dirty="0">
                <a:solidFill>
                  <a:schemeClr val="bg1"/>
                </a:solidFill>
              </a:rPr>
              <a:t>:</a:t>
            </a:r>
          </a:p>
          <a:p>
            <a:r>
              <a:rPr lang="en-US" sz="3200" dirty="0">
                <a:solidFill>
                  <a:schemeClr val="bg1"/>
                </a:solidFill>
              </a:rPr>
              <a:t>-&gt;</a:t>
            </a:r>
          </a:p>
          <a:p>
            <a:endParaRPr lang="en-IN" sz="3600" dirty="0">
              <a:solidFill>
                <a:schemeClr val="bg1"/>
              </a:solidFill>
            </a:endParaRPr>
          </a:p>
        </p:txBody>
      </p:sp>
      <p:cxnSp>
        <p:nvCxnSpPr>
          <p:cNvPr id="49" name="Straight Connector 48">
            <a:extLst>
              <a:ext uri="{FF2B5EF4-FFF2-40B4-BE49-F238E27FC236}">
                <a16:creationId xmlns:a16="http://schemas.microsoft.com/office/drawing/2014/main" id="{9F140995-BF5C-3B43-2038-7E54A78611C0}"/>
              </a:ext>
            </a:extLst>
          </p:cNvPr>
          <p:cNvCxnSpPr/>
          <p:nvPr/>
        </p:nvCxnSpPr>
        <p:spPr>
          <a:xfrm>
            <a:off x="11658600" y="1437915"/>
            <a:ext cx="0" cy="11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D24106-EDAC-8A51-551A-7791852D1C0F}"/>
              </a:ext>
            </a:extLst>
          </p:cNvPr>
          <p:cNvCxnSpPr>
            <a:cxnSpLocks/>
          </p:cNvCxnSpPr>
          <p:nvPr/>
        </p:nvCxnSpPr>
        <p:spPr>
          <a:xfrm>
            <a:off x="11851348" y="1449399"/>
            <a:ext cx="175714" cy="8494701"/>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55" name="TextBox 54">
            <a:extLst>
              <a:ext uri="{FF2B5EF4-FFF2-40B4-BE49-F238E27FC236}">
                <a16:creationId xmlns:a16="http://schemas.microsoft.com/office/drawing/2014/main" id="{7353E967-A2DC-405D-19C6-5698B448824E}"/>
              </a:ext>
            </a:extLst>
          </p:cNvPr>
          <p:cNvSpPr txBox="1"/>
          <p:nvPr/>
        </p:nvSpPr>
        <p:spPr>
          <a:xfrm>
            <a:off x="12453613" y="1371239"/>
            <a:ext cx="5371706" cy="1569660"/>
          </a:xfrm>
          <a:prstGeom prst="rect">
            <a:avLst/>
          </a:prstGeom>
          <a:noFill/>
        </p:spPr>
        <p:txBody>
          <a:bodyPr wrap="square" rtlCol="0">
            <a:spAutoFit/>
          </a:bodyPr>
          <a:lstStyle/>
          <a:p>
            <a:r>
              <a:rPr lang="en-US" sz="3200" b="1" u="sng" dirty="0">
                <a:solidFill>
                  <a:schemeClr val="bg1"/>
                </a:solidFill>
              </a:rPr>
              <a:t>AI/ML for Anomaly Detection &amp; Cybersecurity</a:t>
            </a:r>
            <a:r>
              <a:rPr lang="en-US" sz="3200" dirty="0">
                <a:solidFill>
                  <a:schemeClr val="bg1"/>
                </a:solidFill>
              </a:rPr>
              <a:t>:</a:t>
            </a:r>
          </a:p>
          <a:p>
            <a:r>
              <a:rPr lang="en-US" sz="3200" dirty="0">
                <a:solidFill>
                  <a:schemeClr val="bg1"/>
                </a:solidFill>
              </a:rPr>
              <a:t>-&gt;</a:t>
            </a:r>
            <a:endParaRPr lang="en-IN" sz="3200" dirty="0">
              <a:solidFill>
                <a:schemeClr val="bg1"/>
              </a:solidFill>
            </a:endParaRPr>
          </a:p>
        </p:txBody>
      </p:sp>
      <p:sp>
        <p:nvSpPr>
          <p:cNvPr id="59" name="TextBox 58">
            <a:extLst>
              <a:ext uri="{FF2B5EF4-FFF2-40B4-BE49-F238E27FC236}">
                <a16:creationId xmlns:a16="http://schemas.microsoft.com/office/drawing/2014/main" id="{8AFE0836-0F5D-C1AB-2D90-43E1C418554A}"/>
              </a:ext>
            </a:extLst>
          </p:cNvPr>
          <p:cNvSpPr txBox="1"/>
          <p:nvPr/>
        </p:nvSpPr>
        <p:spPr>
          <a:xfrm>
            <a:off x="814979" y="3963173"/>
            <a:ext cx="4597726" cy="2215991"/>
          </a:xfrm>
          <a:prstGeom prst="rect">
            <a:avLst/>
          </a:prstGeom>
          <a:noFill/>
        </p:spPr>
        <p:txBody>
          <a:bodyPr wrap="square" rtlCol="0">
            <a:spAutoFit/>
          </a:bodyPr>
          <a:lstStyle/>
          <a:p>
            <a:r>
              <a:rPr lang="en-US" sz="13800" dirty="0">
                <a:solidFill>
                  <a:schemeClr val="bg1"/>
                </a:solidFill>
              </a:rPr>
              <a:t>HTML</a:t>
            </a:r>
            <a:endParaRPr lang="en-IN" sz="13800" dirty="0">
              <a:solidFill>
                <a:schemeClr val="bg1"/>
              </a:solidFill>
            </a:endParaRPr>
          </a:p>
        </p:txBody>
      </p:sp>
      <p:sp>
        <p:nvSpPr>
          <p:cNvPr id="61" name="TextBox 60">
            <a:extLst>
              <a:ext uri="{FF2B5EF4-FFF2-40B4-BE49-F238E27FC236}">
                <a16:creationId xmlns:a16="http://schemas.microsoft.com/office/drawing/2014/main" id="{4DD83054-E839-E482-9A7B-7EC8D8183D0F}"/>
              </a:ext>
            </a:extLst>
          </p:cNvPr>
          <p:cNvSpPr txBox="1"/>
          <p:nvPr/>
        </p:nvSpPr>
        <p:spPr>
          <a:xfrm>
            <a:off x="6923931" y="3972028"/>
            <a:ext cx="7315200" cy="1862048"/>
          </a:xfrm>
          <a:prstGeom prst="rect">
            <a:avLst/>
          </a:prstGeom>
          <a:noFill/>
        </p:spPr>
        <p:txBody>
          <a:bodyPr wrap="square" rtlCol="0">
            <a:spAutoFit/>
          </a:bodyPr>
          <a:lstStyle/>
          <a:p>
            <a:r>
              <a:rPr lang="en-US" sz="11500" dirty="0">
                <a:solidFill>
                  <a:schemeClr val="bg1"/>
                </a:solidFill>
              </a:rPr>
              <a:t>Python </a:t>
            </a:r>
            <a:endParaRPr lang="en-IN" sz="11500" dirty="0">
              <a:solidFill>
                <a:schemeClr val="bg1"/>
              </a:solidFill>
            </a:endParaRPr>
          </a:p>
        </p:txBody>
      </p:sp>
      <p:sp>
        <p:nvSpPr>
          <p:cNvPr id="62" name="TextBox 61">
            <a:extLst>
              <a:ext uri="{FF2B5EF4-FFF2-40B4-BE49-F238E27FC236}">
                <a16:creationId xmlns:a16="http://schemas.microsoft.com/office/drawing/2014/main" id="{EBEE00B8-D493-B543-99C0-0E1854C7B8E3}"/>
              </a:ext>
            </a:extLst>
          </p:cNvPr>
          <p:cNvSpPr txBox="1"/>
          <p:nvPr/>
        </p:nvSpPr>
        <p:spPr>
          <a:xfrm>
            <a:off x="12809875" y="3972028"/>
            <a:ext cx="4749860" cy="3870210"/>
          </a:xfrm>
          <a:prstGeom prst="rect">
            <a:avLst/>
          </a:prstGeom>
          <a:noFill/>
        </p:spPr>
        <p:txBody>
          <a:bodyPr wrap="square" rtlCol="0">
            <a:spAutoFit/>
          </a:bodyPr>
          <a:lstStyle/>
          <a:p>
            <a:endParaRPr lang="en-IN" dirty="0"/>
          </a:p>
        </p:txBody>
      </p:sp>
      <p:sp>
        <p:nvSpPr>
          <p:cNvPr id="63" name="TextBox 62">
            <a:extLst>
              <a:ext uri="{FF2B5EF4-FFF2-40B4-BE49-F238E27FC236}">
                <a16:creationId xmlns:a16="http://schemas.microsoft.com/office/drawing/2014/main" id="{F8D02AF1-5759-56D7-C773-6BBFB1D2D90F}"/>
              </a:ext>
            </a:extLst>
          </p:cNvPr>
          <p:cNvSpPr txBox="1"/>
          <p:nvPr/>
        </p:nvSpPr>
        <p:spPr>
          <a:xfrm>
            <a:off x="12782601" y="4600484"/>
            <a:ext cx="4749860" cy="923330"/>
          </a:xfrm>
          <a:prstGeom prst="rect">
            <a:avLst/>
          </a:prstGeom>
          <a:noFill/>
        </p:spPr>
        <p:txBody>
          <a:bodyPr wrap="square" rtlCol="0">
            <a:spAutoFit/>
          </a:bodyPr>
          <a:lstStyle/>
          <a:p>
            <a:endParaRPr lang="en-IN" sz="5400" dirty="0">
              <a:solidFill>
                <a:schemeClr val="bg1"/>
              </a:solidFill>
            </a:endParaRPr>
          </a:p>
        </p:txBody>
      </p:sp>
      <p:sp>
        <p:nvSpPr>
          <p:cNvPr id="64" name="TextBox 63">
            <a:extLst>
              <a:ext uri="{FF2B5EF4-FFF2-40B4-BE49-F238E27FC236}">
                <a16:creationId xmlns:a16="http://schemas.microsoft.com/office/drawing/2014/main" id="{89BF1B88-E361-15AC-632E-E1A0D3D4D46A}"/>
              </a:ext>
            </a:extLst>
          </p:cNvPr>
          <p:cNvSpPr txBox="1"/>
          <p:nvPr/>
        </p:nvSpPr>
        <p:spPr>
          <a:xfrm>
            <a:off x="13937686" y="3559290"/>
            <a:ext cx="4749860" cy="1754326"/>
          </a:xfrm>
          <a:prstGeom prst="rect">
            <a:avLst/>
          </a:prstGeom>
          <a:noFill/>
        </p:spPr>
        <p:txBody>
          <a:bodyPr wrap="square" rtlCol="0">
            <a:spAutoFit/>
          </a:bodyPr>
          <a:lstStyle/>
          <a:p>
            <a:r>
              <a:rPr lang="en-US" sz="5400" dirty="0">
                <a:solidFill>
                  <a:schemeClr val="bg1"/>
                </a:solidFill>
              </a:rPr>
              <a:t>Decision Tree ALGO</a:t>
            </a:r>
            <a:endParaRPr lang="en-IN" sz="54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en-IN" dirty="0"/>
          </a:p>
        </p:txBody>
      </p:sp>
      <p:sp>
        <p:nvSpPr>
          <p:cNvPr id="12" name="Freeform 12"/>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2101765" y="-26688"/>
            <a:ext cx="12938502" cy="3376694"/>
          </a:xfrm>
          <a:prstGeom prst="rect">
            <a:avLst/>
          </a:prstGeom>
        </p:spPr>
        <p:txBody>
          <a:bodyPr lIns="0" tIns="0" rIns="0" bIns="0" rtlCol="0" anchor="t">
            <a:spAutoFit/>
          </a:bodyPr>
          <a:lstStyle/>
          <a:p>
            <a:pPr algn="ctr">
              <a:lnSpc>
                <a:spcPts val="8959"/>
              </a:lnSpc>
            </a:pPr>
            <a:r>
              <a:rPr lang="en-US" sz="6600" b="1" dirty="0">
                <a:solidFill>
                  <a:srgbClr val="FFFFFF"/>
                </a:solidFill>
                <a:latin typeface="Montserrat Bold"/>
                <a:ea typeface="Montserrat Bold"/>
                <a:cs typeface="Montserrat Bold"/>
                <a:sym typeface="Montserrat Bold"/>
              </a:rPr>
              <a:t>Data Collection &amp; Preprocessing </a:t>
            </a:r>
          </a:p>
          <a:p>
            <a:pPr algn="ctr">
              <a:lnSpc>
                <a:spcPts val="8959"/>
              </a:lnSpc>
            </a:pPr>
            <a:endParaRPr lang="en-US" sz="6399" b="1" dirty="0">
              <a:solidFill>
                <a:srgbClr val="FFFFFF"/>
              </a:solidFill>
              <a:latin typeface="Montserrat Bold"/>
              <a:ea typeface="Montserrat Bold"/>
              <a:cs typeface="Montserrat Bold"/>
              <a:sym typeface="Montserrat Bold"/>
            </a:endParaRPr>
          </a:p>
        </p:txBody>
      </p:sp>
      <p:sp>
        <p:nvSpPr>
          <p:cNvPr id="18" name="Freeform 18"/>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30" name="TextBox 29">
            <a:extLst>
              <a:ext uri="{FF2B5EF4-FFF2-40B4-BE49-F238E27FC236}">
                <a16:creationId xmlns:a16="http://schemas.microsoft.com/office/drawing/2014/main" id="{0BE4C587-4F68-1BFE-5CA4-B39B97DAFAD8}"/>
              </a:ext>
            </a:extLst>
          </p:cNvPr>
          <p:cNvSpPr txBox="1"/>
          <p:nvPr/>
        </p:nvSpPr>
        <p:spPr>
          <a:xfrm>
            <a:off x="876300" y="2336800"/>
            <a:ext cx="16535400" cy="7294305"/>
          </a:xfrm>
          <a:prstGeom prst="rect">
            <a:avLst/>
          </a:prstGeom>
          <a:noFill/>
        </p:spPr>
        <p:txBody>
          <a:bodyPr wrap="square" rtlCol="0">
            <a:spAutoFit/>
          </a:bodyPr>
          <a:lstStyle/>
          <a:p>
            <a:r>
              <a:rPr lang="en-US" sz="3600" b="1" dirty="0">
                <a:solidFill>
                  <a:schemeClr val="bg1"/>
                </a:solidFill>
              </a:rPr>
              <a:t>1.Data collection:</a:t>
            </a:r>
          </a:p>
          <a:p>
            <a:r>
              <a:rPr lang="en-US" sz="3600" b="1" dirty="0">
                <a:solidFill>
                  <a:schemeClr val="bg1"/>
                </a:solidFill>
              </a:rPr>
              <a:t>   From open sources such as Kaggle , Google Dataset Search, IEEE</a:t>
            </a:r>
            <a:r>
              <a:rPr lang="en-IN" sz="3600" b="1" dirty="0">
                <a:solidFill>
                  <a:schemeClr val="bg1"/>
                </a:solidFill>
              </a:rPr>
              <a:t> </a:t>
            </a:r>
            <a:r>
              <a:rPr lang="en-IN" sz="3600" b="1" dirty="0" err="1">
                <a:solidFill>
                  <a:schemeClr val="bg1"/>
                </a:solidFill>
              </a:rPr>
              <a:t>Dataport</a:t>
            </a:r>
            <a:r>
              <a:rPr lang="en-IN" sz="3600" b="1" dirty="0">
                <a:solidFill>
                  <a:schemeClr val="bg1"/>
                </a:solidFill>
              </a:rPr>
              <a:t>.</a:t>
            </a:r>
          </a:p>
          <a:p>
            <a:r>
              <a:rPr lang="en-IN" sz="3600" b="1" dirty="0">
                <a:solidFill>
                  <a:schemeClr val="bg1"/>
                </a:solidFill>
              </a:rPr>
              <a:t>2.Data Cleaning &amp; Preprocessing:</a:t>
            </a:r>
          </a:p>
          <a:p>
            <a:r>
              <a:rPr lang="en-IN" sz="3600" b="1" dirty="0">
                <a:solidFill>
                  <a:schemeClr val="bg1"/>
                </a:solidFill>
              </a:rPr>
              <a:t>   Step 1: Data Cleaning-&gt; Handle Missing Values ,Remove Duplicates,🔹 Outlier Detection &amp; Removal.</a:t>
            </a:r>
          </a:p>
          <a:p>
            <a:r>
              <a:rPr lang="en-IN" sz="3600" b="1" dirty="0">
                <a:solidFill>
                  <a:schemeClr val="bg1"/>
                </a:solidFill>
              </a:rPr>
              <a:t>   Step 2: Data Transformation-&gt; Feature Encoding ,Scaling &amp; Normalization</a:t>
            </a:r>
          </a:p>
          <a:p>
            <a:r>
              <a:rPr lang="en-IN" sz="3600" b="1" dirty="0">
                <a:solidFill>
                  <a:schemeClr val="bg1"/>
                </a:solidFill>
              </a:rPr>
              <a:t>   Step 3: </a:t>
            </a:r>
            <a:r>
              <a:rPr lang="en-US" sz="3600" b="1" dirty="0">
                <a:solidFill>
                  <a:schemeClr val="bg1"/>
                </a:solidFill>
              </a:rPr>
              <a:t>Feature Engineering-&gt; Transaction-Based Features, User Behavior Features, Fraud Indicators.</a:t>
            </a:r>
          </a:p>
          <a:p>
            <a:r>
              <a:rPr lang="en-US" sz="3600" b="1" dirty="0">
                <a:solidFill>
                  <a:schemeClr val="bg1"/>
                </a:solidFill>
              </a:rPr>
              <a:t>   Step 4: Splitting </a:t>
            </a:r>
            <a:r>
              <a:rPr lang="en-US" sz="3600" b="1" dirty="0" err="1">
                <a:solidFill>
                  <a:schemeClr val="bg1"/>
                </a:solidFill>
              </a:rPr>
              <a:t>DataTrain</a:t>
            </a:r>
            <a:r>
              <a:rPr lang="en-US" sz="3600" b="1" dirty="0">
                <a:solidFill>
                  <a:schemeClr val="bg1"/>
                </a:solidFill>
              </a:rPr>
              <a:t>-Test Split (80-20%), Cross-Validation (K-Fold).</a:t>
            </a:r>
          </a:p>
          <a:p>
            <a:r>
              <a:rPr lang="en-US" sz="3600" b="1" dirty="0">
                <a:solidFill>
                  <a:schemeClr val="bg1"/>
                </a:solidFill>
              </a:rPr>
              <a:t>3. Data Preprocessing Pipeline</a:t>
            </a:r>
          </a:p>
          <a:p>
            <a:r>
              <a:rPr lang="en-US" sz="3600" b="1" dirty="0">
                <a:solidFill>
                  <a:schemeClr val="bg1"/>
                </a:solidFill>
              </a:rPr>
              <a:t>4. Storing Preprocessed Data:</a:t>
            </a:r>
          </a:p>
          <a:p>
            <a:r>
              <a:rPr lang="en-US" sz="3600" b="1" dirty="0">
                <a:solidFill>
                  <a:schemeClr val="bg1"/>
                </a:solidFill>
              </a:rPr>
              <a:t>     Once data is cleaned and transformed, it needs to be stored securely</a:t>
            </a:r>
          </a:p>
          <a:p>
            <a:endParaRPr lang="en-US" sz="3600" b="1"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D1E50-059B-E89F-74CE-31EAEE9AF45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D061FE-591E-D59B-437C-9F29C43AADA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en-IN" dirty="0"/>
          </a:p>
        </p:txBody>
      </p:sp>
      <p:sp>
        <p:nvSpPr>
          <p:cNvPr id="12" name="Freeform 12">
            <a:extLst>
              <a:ext uri="{FF2B5EF4-FFF2-40B4-BE49-F238E27FC236}">
                <a16:creationId xmlns:a16="http://schemas.microsoft.com/office/drawing/2014/main" id="{1A0958EA-11D7-AC4F-CF7F-D59D814FF8A2}"/>
              </a:ext>
            </a:extLst>
          </p:cNvPr>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18" name="Freeform 18">
            <a:extLst>
              <a:ext uri="{FF2B5EF4-FFF2-40B4-BE49-F238E27FC236}">
                <a16:creationId xmlns:a16="http://schemas.microsoft.com/office/drawing/2014/main" id="{32C3F479-9CC5-FD3F-EDEB-2BE118BBD58B}"/>
              </a:ext>
            </a:extLst>
          </p:cNvPr>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3" name="TextBox 2">
            <a:extLst>
              <a:ext uri="{FF2B5EF4-FFF2-40B4-BE49-F238E27FC236}">
                <a16:creationId xmlns:a16="http://schemas.microsoft.com/office/drawing/2014/main" id="{9CA06791-1D84-5AF3-704D-C67682998FC2}"/>
              </a:ext>
            </a:extLst>
          </p:cNvPr>
          <p:cNvSpPr txBox="1"/>
          <p:nvPr/>
        </p:nvSpPr>
        <p:spPr>
          <a:xfrm>
            <a:off x="1447800" y="647700"/>
            <a:ext cx="16383000" cy="561116"/>
          </a:xfrm>
          <a:prstGeom prst="rect">
            <a:avLst/>
          </a:prstGeom>
          <a:noFill/>
        </p:spPr>
        <p:txBody>
          <a:bodyPr wrap="square" rtlCol="0">
            <a:spAutoFit/>
          </a:bodyPr>
          <a:lstStyle/>
          <a:p>
            <a:pPr algn="ctr">
              <a:lnSpc>
                <a:spcPts val="2708"/>
              </a:lnSpc>
            </a:pPr>
            <a:r>
              <a:rPr lang="en-US" sz="6600" b="1" dirty="0">
                <a:solidFill>
                  <a:srgbClr val="FFFFFF"/>
                </a:solidFill>
                <a:latin typeface="Montserrat Bold"/>
                <a:ea typeface="Montserrat Bold"/>
                <a:cs typeface="Montserrat Bold"/>
                <a:sym typeface="Montserrat Bold"/>
              </a:rPr>
              <a:t>Live Demo / Screenshots</a:t>
            </a:r>
          </a:p>
        </p:txBody>
      </p:sp>
      <p:pic>
        <p:nvPicPr>
          <p:cNvPr id="7" name="Picture 6">
            <a:extLst>
              <a:ext uri="{FF2B5EF4-FFF2-40B4-BE49-F238E27FC236}">
                <a16:creationId xmlns:a16="http://schemas.microsoft.com/office/drawing/2014/main" id="{D0E3F823-777A-D273-DB5D-89E2D80B10AF}"/>
              </a:ext>
            </a:extLst>
          </p:cNvPr>
          <p:cNvPicPr>
            <a:picLocks noChangeAspect="1"/>
          </p:cNvPicPr>
          <p:nvPr/>
        </p:nvPicPr>
        <p:blipFill>
          <a:blip r:embed="rId5"/>
          <a:srcRect l="18057" t="21111" r="29628" b="24075"/>
          <a:stretch/>
        </p:blipFill>
        <p:spPr>
          <a:xfrm>
            <a:off x="1523467" y="2554705"/>
            <a:ext cx="6781800" cy="4441179"/>
          </a:xfrm>
          <a:prstGeom prst="rect">
            <a:avLst/>
          </a:prstGeom>
        </p:spPr>
      </p:pic>
      <p:pic>
        <p:nvPicPr>
          <p:cNvPr id="9" name="Picture 8">
            <a:extLst>
              <a:ext uri="{FF2B5EF4-FFF2-40B4-BE49-F238E27FC236}">
                <a16:creationId xmlns:a16="http://schemas.microsoft.com/office/drawing/2014/main" id="{0D6DE10E-8719-68CC-4A0F-1AE9C9B65123}"/>
              </a:ext>
            </a:extLst>
          </p:cNvPr>
          <p:cNvPicPr>
            <a:picLocks noChangeAspect="1"/>
          </p:cNvPicPr>
          <p:nvPr/>
        </p:nvPicPr>
        <p:blipFill>
          <a:blip r:embed="rId6">
            <a:extLst>
              <a:ext uri="{28A0092B-C50C-407E-A947-70E740481C1C}">
                <a14:useLocalDpi xmlns:a14="http://schemas.microsoft.com/office/drawing/2010/main" val="0"/>
              </a:ext>
            </a:extLst>
          </a:blip>
          <a:srcRect l="24075" t="15185" r="34259" b="17407"/>
          <a:stretch/>
        </p:blipFill>
        <p:spPr>
          <a:xfrm>
            <a:off x="9639302" y="2255408"/>
            <a:ext cx="6858000" cy="6934200"/>
          </a:xfrm>
          <a:prstGeom prst="rect">
            <a:avLst/>
          </a:prstGeom>
        </p:spPr>
      </p:pic>
    </p:spTree>
    <p:extLst>
      <p:ext uri="{BB962C8B-B14F-4D97-AF65-F5344CB8AC3E}">
        <p14:creationId xmlns:p14="http://schemas.microsoft.com/office/powerpoint/2010/main" val="2241626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EAD51-8FDD-ED62-5B9D-5921071CB5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BF210EF-3257-A38A-1795-823E3B21914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en-IN" dirty="0"/>
          </a:p>
        </p:txBody>
      </p:sp>
      <p:sp>
        <p:nvSpPr>
          <p:cNvPr id="12" name="Freeform 12">
            <a:extLst>
              <a:ext uri="{FF2B5EF4-FFF2-40B4-BE49-F238E27FC236}">
                <a16:creationId xmlns:a16="http://schemas.microsoft.com/office/drawing/2014/main" id="{7F6BE7C3-852F-AF80-A12F-EE91FE77FB11}"/>
              </a:ext>
            </a:extLst>
          </p:cNvPr>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18" name="Freeform 18">
            <a:extLst>
              <a:ext uri="{FF2B5EF4-FFF2-40B4-BE49-F238E27FC236}">
                <a16:creationId xmlns:a16="http://schemas.microsoft.com/office/drawing/2014/main" id="{CBBBE290-B6EB-E211-8C82-C8DB2A0EAD85}"/>
              </a:ext>
            </a:extLst>
          </p:cNvPr>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73CA73B2-ABDD-CA44-B279-158E98154C14}"/>
              </a:ext>
            </a:extLst>
          </p:cNvPr>
          <p:cNvSpPr txBox="1"/>
          <p:nvPr/>
        </p:nvSpPr>
        <p:spPr>
          <a:xfrm>
            <a:off x="457200" y="204438"/>
            <a:ext cx="17373600" cy="3139321"/>
          </a:xfrm>
          <a:prstGeom prst="rect">
            <a:avLst/>
          </a:prstGeom>
          <a:noFill/>
        </p:spPr>
        <p:txBody>
          <a:bodyPr wrap="square" rtlCol="0">
            <a:spAutoFit/>
          </a:bodyPr>
          <a:lstStyle/>
          <a:p>
            <a:r>
              <a:rPr lang="en-US" sz="6600" b="1" dirty="0">
                <a:solidFill>
                  <a:srgbClr val="FFFFFF"/>
                </a:solidFill>
                <a:latin typeface="Montserrat Bold"/>
                <a:ea typeface="Montserrat Bold"/>
                <a:cs typeface="Montserrat Bold"/>
                <a:sym typeface="Montserrat Bold"/>
              </a:rPr>
              <a:t>               Real-World Applications</a:t>
            </a:r>
          </a:p>
          <a:p>
            <a:endParaRPr lang="en-US" sz="6600" b="1" dirty="0">
              <a:solidFill>
                <a:srgbClr val="FFFFFF"/>
              </a:solidFill>
              <a:latin typeface="Montserrat Bold"/>
              <a:ea typeface="Montserrat Bold"/>
              <a:cs typeface="Montserrat Bold"/>
              <a:sym typeface="Montserrat Bold"/>
            </a:endParaRPr>
          </a:p>
          <a:p>
            <a:endParaRPr lang="en-IN" sz="6600" dirty="0">
              <a:solidFill>
                <a:schemeClr val="bg1"/>
              </a:solidFill>
            </a:endParaRPr>
          </a:p>
        </p:txBody>
      </p:sp>
      <p:sp>
        <p:nvSpPr>
          <p:cNvPr id="3" name="TextBox 2">
            <a:extLst>
              <a:ext uri="{FF2B5EF4-FFF2-40B4-BE49-F238E27FC236}">
                <a16:creationId xmlns:a16="http://schemas.microsoft.com/office/drawing/2014/main" id="{E341739A-7000-2A33-F699-A2EC6F75EE55}"/>
              </a:ext>
            </a:extLst>
          </p:cNvPr>
          <p:cNvSpPr txBox="1"/>
          <p:nvPr/>
        </p:nvSpPr>
        <p:spPr>
          <a:xfrm>
            <a:off x="713235" y="1688208"/>
            <a:ext cx="17221200" cy="6986528"/>
          </a:xfrm>
          <a:prstGeom prst="rect">
            <a:avLst/>
          </a:prstGeom>
          <a:noFill/>
        </p:spPr>
        <p:txBody>
          <a:bodyPr wrap="square" rtlCol="0">
            <a:spAutoFit/>
          </a:bodyPr>
          <a:lstStyle/>
          <a:p>
            <a:r>
              <a:rPr lang="en-US" sz="3200" dirty="0">
                <a:solidFill>
                  <a:schemeClr val="bg1"/>
                </a:solidFill>
              </a:rPr>
              <a:t>Cyber theft and anomaly detection systems are widely used in various industries to prevent fraud, detect suspicious activities, and enhance security. Below are some key real-world applications:</a:t>
            </a:r>
          </a:p>
          <a:p>
            <a:endParaRPr lang="en-US" sz="3200" dirty="0">
              <a:solidFill>
                <a:schemeClr val="bg1"/>
              </a:solidFill>
            </a:endParaRPr>
          </a:p>
          <a:p>
            <a:pPr marL="514350" indent="-514350">
              <a:buAutoNum type="arabicPeriod"/>
            </a:pPr>
            <a:r>
              <a:rPr lang="en-IN" sz="3200" dirty="0">
                <a:solidFill>
                  <a:schemeClr val="bg1"/>
                </a:solidFill>
              </a:rPr>
              <a:t>Banking &amp; Financial Services:  Fraud Detection in Transactions, Credit Card Fraud Prevention, Insider Threat Detection.</a:t>
            </a:r>
          </a:p>
          <a:p>
            <a:pPr marL="514350" indent="-514350">
              <a:buAutoNum type="arabicPeriod"/>
            </a:pPr>
            <a:r>
              <a:rPr lang="en-IN" sz="3200" dirty="0">
                <a:solidFill>
                  <a:schemeClr val="bg1"/>
                </a:solidFill>
              </a:rPr>
              <a:t>E-Commerce &amp; Digital Payments: Preventing Payment Fraud, Account Takeover Prevention.</a:t>
            </a:r>
          </a:p>
          <a:p>
            <a:pPr marL="514350" indent="-514350">
              <a:buAutoNum type="arabicPeriod"/>
            </a:pPr>
            <a:r>
              <a:rPr lang="en-IN" sz="3200" dirty="0">
                <a:solidFill>
                  <a:schemeClr val="bg1"/>
                </a:solidFill>
              </a:rPr>
              <a:t>Cybersecurity &amp; IT Infrastructure: Intrusion Detection Systems (IDS), Phishing &amp; Malware Detection,</a:t>
            </a:r>
          </a:p>
          <a:p>
            <a:r>
              <a:rPr lang="en-IN" sz="3200" dirty="0">
                <a:solidFill>
                  <a:schemeClr val="bg1"/>
                </a:solidFill>
              </a:rPr>
              <a:t> Ransomware Prevention.</a:t>
            </a:r>
          </a:p>
          <a:p>
            <a:r>
              <a:rPr lang="en-US" sz="3200" dirty="0">
                <a:solidFill>
                  <a:schemeClr val="bg1"/>
                </a:solidFill>
              </a:rPr>
              <a:t>4. Stock Market &amp; Trading Platforms: Insider Trading Detection, High-Frequency Trading Anomaly Detection.</a:t>
            </a:r>
          </a:p>
          <a:p>
            <a:r>
              <a:rPr lang="en-IN" sz="3200" dirty="0">
                <a:solidFill>
                  <a:schemeClr val="bg1"/>
                </a:solidFill>
              </a:rPr>
              <a:t>5.Government &amp; National Security: Cyber Espionage &amp; Terrorism Prevention, Money Laundering &amp; Financial Crimes.</a:t>
            </a:r>
          </a:p>
          <a:p>
            <a:r>
              <a:rPr lang="en-IN" sz="3200" dirty="0">
                <a:solidFill>
                  <a:schemeClr val="bg1"/>
                </a:solidFill>
              </a:rPr>
              <a:t>6. Healthcare &amp; Insurance: Medical Billing Fraud Detection, </a:t>
            </a:r>
            <a:r>
              <a:rPr lang="en-US" sz="3200" dirty="0">
                <a:solidFill>
                  <a:schemeClr val="bg1"/>
                </a:solidFill>
              </a:rPr>
              <a:t>Electronic Health Record (EHR) Security.</a:t>
            </a:r>
          </a:p>
          <a:p>
            <a:r>
              <a:rPr lang="en-IN" sz="3200" dirty="0">
                <a:solidFill>
                  <a:schemeClr val="bg1"/>
                </a:solidFill>
              </a:rPr>
              <a:t>7.Telecom &amp; Mobile Networks: SIM Swap Fraud Detection, Spam &amp; Scam Call Prevention.</a:t>
            </a:r>
          </a:p>
        </p:txBody>
      </p:sp>
    </p:spTree>
    <p:extLst>
      <p:ext uri="{BB962C8B-B14F-4D97-AF65-F5344CB8AC3E}">
        <p14:creationId xmlns:p14="http://schemas.microsoft.com/office/powerpoint/2010/main" val="976306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F2559-4B7C-C4E4-CC2C-364E215B22D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9894205-7D75-A670-3DD1-8CB446E7C7D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en-IN" dirty="0"/>
          </a:p>
        </p:txBody>
      </p:sp>
      <p:sp>
        <p:nvSpPr>
          <p:cNvPr id="12" name="Freeform 12">
            <a:extLst>
              <a:ext uri="{FF2B5EF4-FFF2-40B4-BE49-F238E27FC236}">
                <a16:creationId xmlns:a16="http://schemas.microsoft.com/office/drawing/2014/main" id="{A99128B7-14AA-4241-3380-215DBFF13375}"/>
              </a:ext>
            </a:extLst>
          </p:cNvPr>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18" name="Freeform 18">
            <a:extLst>
              <a:ext uri="{FF2B5EF4-FFF2-40B4-BE49-F238E27FC236}">
                <a16:creationId xmlns:a16="http://schemas.microsoft.com/office/drawing/2014/main" id="{1D290222-FD31-74A8-86EE-B49F311256DC}"/>
              </a:ext>
            </a:extLst>
          </p:cNvPr>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61A9A3E1-198A-64E6-89E2-8EE047B8ADE4}"/>
              </a:ext>
            </a:extLst>
          </p:cNvPr>
          <p:cNvSpPr txBox="1"/>
          <p:nvPr/>
        </p:nvSpPr>
        <p:spPr>
          <a:xfrm>
            <a:off x="457200" y="419100"/>
            <a:ext cx="17373600" cy="1107996"/>
          </a:xfrm>
          <a:prstGeom prst="rect">
            <a:avLst/>
          </a:prstGeom>
          <a:noFill/>
        </p:spPr>
        <p:txBody>
          <a:bodyPr wrap="square" rtlCol="0">
            <a:spAutoFit/>
          </a:bodyPr>
          <a:lstStyle/>
          <a:p>
            <a:r>
              <a:rPr lang="en-US" sz="6600" b="1" dirty="0">
                <a:solidFill>
                  <a:srgbClr val="FFFFFF"/>
                </a:solidFill>
                <a:latin typeface="Montserrat Bold"/>
                <a:ea typeface="Montserrat Bold"/>
                <a:cs typeface="Montserrat Bold"/>
                <a:sym typeface="Montserrat Bold"/>
              </a:rPr>
              <a:t>               </a:t>
            </a:r>
            <a:endParaRPr lang="en-IN" sz="6600" dirty="0">
              <a:solidFill>
                <a:schemeClr val="bg1"/>
              </a:solidFill>
            </a:endParaRPr>
          </a:p>
        </p:txBody>
      </p:sp>
      <p:sp>
        <p:nvSpPr>
          <p:cNvPr id="3" name="TextBox 2">
            <a:extLst>
              <a:ext uri="{FF2B5EF4-FFF2-40B4-BE49-F238E27FC236}">
                <a16:creationId xmlns:a16="http://schemas.microsoft.com/office/drawing/2014/main" id="{796070F2-BBF7-EA8E-67D2-DC53C582F953}"/>
              </a:ext>
            </a:extLst>
          </p:cNvPr>
          <p:cNvSpPr txBox="1"/>
          <p:nvPr/>
        </p:nvSpPr>
        <p:spPr>
          <a:xfrm>
            <a:off x="1143000" y="775881"/>
            <a:ext cx="16459200" cy="561116"/>
          </a:xfrm>
          <a:prstGeom prst="rect">
            <a:avLst/>
          </a:prstGeom>
          <a:noFill/>
        </p:spPr>
        <p:txBody>
          <a:bodyPr wrap="square" rtlCol="0">
            <a:spAutoFit/>
          </a:bodyPr>
          <a:lstStyle/>
          <a:p>
            <a:pPr algn="ctr">
              <a:lnSpc>
                <a:spcPts val="2708"/>
              </a:lnSpc>
            </a:pPr>
            <a:r>
              <a:rPr lang="en-US" sz="6600" b="1" dirty="0">
                <a:solidFill>
                  <a:srgbClr val="FFFFFF"/>
                </a:solidFill>
                <a:latin typeface="Montserrat Bold"/>
                <a:ea typeface="Montserrat Bold"/>
                <a:cs typeface="Montserrat Bold"/>
                <a:sym typeface="Montserrat Bold"/>
              </a:rPr>
              <a:t>Summary &amp; Key Takeaways</a:t>
            </a:r>
          </a:p>
        </p:txBody>
      </p:sp>
      <p:sp>
        <p:nvSpPr>
          <p:cNvPr id="6" name="TextBox 5">
            <a:extLst>
              <a:ext uri="{FF2B5EF4-FFF2-40B4-BE49-F238E27FC236}">
                <a16:creationId xmlns:a16="http://schemas.microsoft.com/office/drawing/2014/main" id="{B8381C3C-435B-99FE-C2CA-7488F8633525}"/>
              </a:ext>
            </a:extLst>
          </p:cNvPr>
          <p:cNvSpPr txBox="1"/>
          <p:nvPr/>
        </p:nvSpPr>
        <p:spPr>
          <a:xfrm>
            <a:off x="647700" y="2840987"/>
            <a:ext cx="17449800" cy="6001643"/>
          </a:xfrm>
          <a:prstGeom prst="rect">
            <a:avLst/>
          </a:prstGeom>
          <a:noFill/>
        </p:spPr>
        <p:txBody>
          <a:bodyPr wrap="square" rtlCol="0">
            <a:spAutoFit/>
          </a:bodyPr>
          <a:lstStyle/>
          <a:p>
            <a:r>
              <a:rPr lang="en-US" sz="3200">
                <a:solidFill>
                  <a:schemeClr val="bg1"/>
                </a:solidFill>
              </a:rPr>
              <a:t>Cyber theft involves financial fraud, data breaches, and unauthorized transactions, making anomaly detection essential for identifying suspicious activities in multi-bank systems. It occurs due to weak security, phishing attacks, insider threats, and evolving hacking techniques. Existing AI-based solutions like Feedzai, CrowdStrike, and McAfee help detect fraud but face limitations such as false positives, high costs, and adaptability issues.Developing an effective detection system requires technologies like React.js, Python (Flask/Django), PostgreSQL, MongoDB, and AI/ML tools (TensorFlow, Scikit-learn), along with security measures like SSL encryption, firewalls, and blockchain. Data collection from sources like Kaggle and OpenBanking APIs, followed by preprocessing (cleaning, feature engineering, and normalization), ensures accurate fraud detection.These systems have real-world applications in banking, e-commerce, cybersecurity, stock markets, healthcare, and telecom to prevent fraud and unauthorized access. Despite challenges like false positives and regulatory concerns, AI-driven anomaly detection is crucial in safeguarding financial transactions against evolving cyber threats.</a:t>
            </a:r>
            <a:endParaRPr lang="en-IN" sz="3200" dirty="0">
              <a:solidFill>
                <a:schemeClr val="bg1"/>
              </a:solidFill>
            </a:endParaRPr>
          </a:p>
        </p:txBody>
      </p:sp>
    </p:spTree>
    <p:extLst>
      <p:ext uri="{BB962C8B-B14F-4D97-AF65-F5344CB8AC3E}">
        <p14:creationId xmlns:p14="http://schemas.microsoft.com/office/powerpoint/2010/main" val="1710707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88D7E-8199-7398-306D-CEB6E5CD2F7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D5E440C-6A20-CF4A-72BA-9EA097708E94}"/>
              </a:ext>
            </a:extLst>
          </p:cNvPr>
          <p:cNvSpPr/>
          <p:nvPr/>
        </p:nvSpPr>
        <p:spPr>
          <a:xfrm>
            <a:off x="5290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grpSp>
        <p:nvGrpSpPr>
          <p:cNvPr id="3" name="Group 3">
            <a:extLst>
              <a:ext uri="{FF2B5EF4-FFF2-40B4-BE49-F238E27FC236}">
                <a16:creationId xmlns:a16="http://schemas.microsoft.com/office/drawing/2014/main" id="{9DE647F5-92CA-630A-C402-8CE304E2387C}"/>
              </a:ext>
            </a:extLst>
          </p:cNvPr>
          <p:cNvGrpSpPr/>
          <p:nvPr/>
        </p:nvGrpSpPr>
        <p:grpSpPr>
          <a:xfrm>
            <a:off x="2407657" y="6134354"/>
            <a:ext cx="902541" cy="902541"/>
            <a:chOff x="0" y="0"/>
            <a:chExt cx="812800" cy="812800"/>
          </a:xfrm>
        </p:grpSpPr>
        <p:sp>
          <p:nvSpPr>
            <p:cNvPr id="4" name="Freeform 4">
              <a:extLst>
                <a:ext uri="{FF2B5EF4-FFF2-40B4-BE49-F238E27FC236}">
                  <a16:creationId xmlns:a16="http://schemas.microsoft.com/office/drawing/2014/main" id="{911B1CDC-B1AA-C9BB-1341-6D89AA846E6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a:extLst>
                <a:ext uri="{FF2B5EF4-FFF2-40B4-BE49-F238E27FC236}">
                  <a16:creationId xmlns:a16="http://schemas.microsoft.com/office/drawing/2014/main" id="{47D09EA8-296F-7F27-C0FD-DE707F3E77E0}"/>
                </a:ext>
              </a:extLst>
            </p:cNvPr>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grpSp>
        <p:nvGrpSpPr>
          <p:cNvPr id="6" name="Group 6">
            <a:extLst>
              <a:ext uri="{FF2B5EF4-FFF2-40B4-BE49-F238E27FC236}">
                <a16:creationId xmlns:a16="http://schemas.microsoft.com/office/drawing/2014/main" id="{73623FBB-CCC7-39F7-4A38-0AFB0A5A708E}"/>
              </a:ext>
            </a:extLst>
          </p:cNvPr>
          <p:cNvGrpSpPr/>
          <p:nvPr/>
        </p:nvGrpSpPr>
        <p:grpSpPr>
          <a:xfrm>
            <a:off x="10785423" y="6222776"/>
            <a:ext cx="902541" cy="902541"/>
            <a:chOff x="0" y="0"/>
            <a:chExt cx="812800" cy="812800"/>
          </a:xfrm>
        </p:grpSpPr>
        <p:sp>
          <p:nvSpPr>
            <p:cNvPr id="7" name="Freeform 7">
              <a:extLst>
                <a:ext uri="{FF2B5EF4-FFF2-40B4-BE49-F238E27FC236}">
                  <a16:creationId xmlns:a16="http://schemas.microsoft.com/office/drawing/2014/main" id="{98D4F4B2-1AE4-ED33-E49D-AE5904E4C17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8" name="TextBox 8">
              <a:extLst>
                <a:ext uri="{FF2B5EF4-FFF2-40B4-BE49-F238E27FC236}">
                  <a16:creationId xmlns:a16="http://schemas.microsoft.com/office/drawing/2014/main" id="{395E7801-E486-D9BB-C02D-278A82268098}"/>
                </a:ext>
              </a:extLst>
            </p:cNvPr>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grpSp>
        <p:nvGrpSpPr>
          <p:cNvPr id="9" name="Group 9">
            <a:extLst>
              <a:ext uri="{FF2B5EF4-FFF2-40B4-BE49-F238E27FC236}">
                <a16:creationId xmlns:a16="http://schemas.microsoft.com/office/drawing/2014/main" id="{BDD041FA-63F5-F050-3A1B-24B8A4C19793}"/>
              </a:ext>
            </a:extLst>
          </p:cNvPr>
          <p:cNvGrpSpPr/>
          <p:nvPr/>
        </p:nvGrpSpPr>
        <p:grpSpPr>
          <a:xfrm>
            <a:off x="6596540" y="4039952"/>
            <a:ext cx="902541" cy="902541"/>
            <a:chOff x="0" y="0"/>
            <a:chExt cx="812800" cy="812800"/>
          </a:xfrm>
        </p:grpSpPr>
        <p:sp>
          <p:nvSpPr>
            <p:cNvPr id="10" name="Freeform 10">
              <a:extLst>
                <a:ext uri="{FF2B5EF4-FFF2-40B4-BE49-F238E27FC236}">
                  <a16:creationId xmlns:a16="http://schemas.microsoft.com/office/drawing/2014/main" id="{4A2B4290-D556-E5DC-F472-A19C4D2AFC7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1" name="TextBox 11">
              <a:extLst>
                <a:ext uri="{FF2B5EF4-FFF2-40B4-BE49-F238E27FC236}">
                  <a16:creationId xmlns:a16="http://schemas.microsoft.com/office/drawing/2014/main" id="{137A4E6A-E57F-99EE-331F-40632210B821}"/>
                </a:ext>
              </a:extLst>
            </p:cNvPr>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grpSp>
        <p:nvGrpSpPr>
          <p:cNvPr id="12" name="Group 12">
            <a:extLst>
              <a:ext uri="{FF2B5EF4-FFF2-40B4-BE49-F238E27FC236}">
                <a16:creationId xmlns:a16="http://schemas.microsoft.com/office/drawing/2014/main" id="{A0D1C554-D227-6E83-57D3-2588964CCA42}"/>
              </a:ext>
            </a:extLst>
          </p:cNvPr>
          <p:cNvGrpSpPr/>
          <p:nvPr/>
        </p:nvGrpSpPr>
        <p:grpSpPr>
          <a:xfrm>
            <a:off x="14977803" y="4028416"/>
            <a:ext cx="902541" cy="902541"/>
            <a:chOff x="0" y="0"/>
            <a:chExt cx="812800" cy="812800"/>
          </a:xfrm>
        </p:grpSpPr>
        <p:sp>
          <p:nvSpPr>
            <p:cNvPr id="13" name="Freeform 13">
              <a:extLst>
                <a:ext uri="{FF2B5EF4-FFF2-40B4-BE49-F238E27FC236}">
                  <a16:creationId xmlns:a16="http://schemas.microsoft.com/office/drawing/2014/main" id="{07872C4B-9AC3-C0ED-1366-0B074B37276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4" name="TextBox 14">
              <a:extLst>
                <a:ext uri="{FF2B5EF4-FFF2-40B4-BE49-F238E27FC236}">
                  <a16:creationId xmlns:a16="http://schemas.microsoft.com/office/drawing/2014/main" id="{13CC3043-0072-5F82-817E-6CBBA9C43DBD}"/>
                </a:ext>
              </a:extLst>
            </p:cNvPr>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sp>
        <p:nvSpPr>
          <p:cNvPr id="15" name="TextBox 15">
            <a:extLst>
              <a:ext uri="{FF2B5EF4-FFF2-40B4-BE49-F238E27FC236}">
                <a16:creationId xmlns:a16="http://schemas.microsoft.com/office/drawing/2014/main" id="{A5BEA40D-0158-8420-BA39-5C4156C2EF7C}"/>
              </a:ext>
            </a:extLst>
          </p:cNvPr>
          <p:cNvSpPr txBox="1"/>
          <p:nvPr/>
        </p:nvSpPr>
        <p:spPr>
          <a:xfrm>
            <a:off x="3642799" y="1430737"/>
            <a:ext cx="11002403" cy="1094740"/>
          </a:xfrm>
          <a:prstGeom prst="rect">
            <a:avLst/>
          </a:prstGeom>
        </p:spPr>
        <p:txBody>
          <a:bodyPr lIns="0" tIns="0" rIns="0" bIns="0" rtlCol="0" anchor="t">
            <a:spAutoFit/>
          </a:bodyPr>
          <a:lstStyle/>
          <a:p>
            <a:pPr algn="ctr">
              <a:lnSpc>
                <a:spcPts val="8959"/>
              </a:lnSpc>
            </a:pPr>
            <a:r>
              <a:rPr lang="en-US" sz="6399" b="1" dirty="0">
                <a:solidFill>
                  <a:srgbClr val="FFFFFF"/>
                </a:solidFill>
                <a:latin typeface="Montserrat Bold"/>
                <a:ea typeface="Montserrat Bold"/>
                <a:cs typeface="Montserrat Bold"/>
                <a:sym typeface="Montserrat Bold"/>
              </a:rPr>
              <a:t>Index</a:t>
            </a:r>
          </a:p>
        </p:txBody>
      </p:sp>
      <p:sp>
        <p:nvSpPr>
          <p:cNvPr id="16" name="Freeform 16">
            <a:extLst>
              <a:ext uri="{FF2B5EF4-FFF2-40B4-BE49-F238E27FC236}">
                <a16:creationId xmlns:a16="http://schemas.microsoft.com/office/drawing/2014/main" id="{5243546B-B787-F610-70C4-B302ADDE5690}"/>
              </a:ext>
            </a:extLst>
          </p:cNvPr>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17" name="TextBox 17">
            <a:extLst>
              <a:ext uri="{FF2B5EF4-FFF2-40B4-BE49-F238E27FC236}">
                <a16:creationId xmlns:a16="http://schemas.microsoft.com/office/drawing/2014/main" id="{940EA5DE-6F60-AC3C-D8F1-32E4BAD976B6}"/>
              </a:ext>
            </a:extLst>
          </p:cNvPr>
          <p:cNvSpPr txBox="1"/>
          <p:nvPr/>
        </p:nvSpPr>
        <p:spPr>
          <a:xfrm>
            <a:off x="14123526" y="5630913"/>
            <a:ext cx="2611094" cy="370230"/>
          </a:xfrm>
          <a:prstGeom prst="rect">
            <a:avLst/>
          </a:prstGeom>
        </p:spPr>
        <p:txBody>
          <a:bodyPr lIns="0" tIns="0" rIns="0" bIns="0" rtlCol="0" anchor="t">
            <a:spAutoFit/>
          </a:bodyPr>
          <a:lstStyle/>
          <a:p>
            <a:pPr algn="ctr">
              <a:lnSpc>
                <a:spcPts val="1483"/>
              </a:lnSpc>
            </a:pPr>
            <a:r>
              <a:rPr lang="en-US" sz="1059" dirty="0">
                <a:solidFill>
                  <a:srgbClr val="FFFFFF"/>
                </a:solidFill>
                <a:latin typeface="Montserrat"/>
                <a:ea typeface="Montserrat"/>
                <a:cs typeface="Montserrat"/>
                <a:sym typeface="Montserrat"/>
              </a:rPr>
              <a:t>What we have developed to be a candidate for the final last solution</a:t>
            </a:r>
          </a:p>
        </p:txBody>
      </p:sp>
      <p:sp>
        <p:nvSpPr>
          <p:cNvPr id="18" name="TextBox 18">
            <a:extLst>
              <a:ext uri="{FF2B5EF4-FFF2-40B4-BE49-F238E27FC236}">
                <a16:creationId xmlns:a16="http://schemas.microsoft.com/office/drawing/2014/main" id="{F21808F2-7386-A7A7-CEE9-8EAEB75A5302}"/>
              </a:ext>
            </a:extLst>
          </p:cNvPr>
          <p:cNvSpPr txBox="1"/>
          <p:nvPr/>
        </p:nvSpPr>
        <p:spPr>
          <a:xfrm>
            <a:off x="13735839" y="5096461"/>
            <a:ext cx="3386468" cy="320985"/>
          </a:xfrm>
          <a:prstGeom prst="rect">
            <a:avLst/>
          </a:prstGeom>
        </p:spPr>
        <p:txBody>
          <a:bodyPr lIns="0" tIns="0" rIns="0" bIns="0" rtlCol="0" anchor="t">
            <a:spAutoFit/>
          </a:bodyPr>
          <a:lstStyle/>
          <a:p>
            <a:pPr algn="ctr">
              <a:lnSpc>
                <a:spcPts val="2708"/>
              </a:lnSpc>
            </a:pPr>
            <a:r>
              <a:rPr lang="en-US" sz="1934" b="1" dirty="0">
                <a:solidFill>
                  <a:srgbClr val="FFFFFF"/>
                </a:solidFill>
                <a:latin typeface="Montserrat Bold"/>
                <a:ea typeface="Montserrat Bold"/>
                <a:cs typeface="Montserrat Bold"/>
                <a:sym typeface="Montserrat Bold"/>
              </a:rPr>
              <a:t>Our Solution</a:t>
            </a:r>
          </a:p>
        </p:txBody>
      </p:sp>
      <p:sp>
        <p:nvSpPr>
          <p:cNvPr id="19" name="AutoShape 19">
            <a:extLst>
              <a:ext uri="{FF2B5EF4-FFF2-40B4-BE49-F238E27FC236}">
                <a16:creationId xmlns:a16="http://schemas.microsoft.com/office/drawing/2014/main" id="{90263EAA-A58F-41B9-0293-EEC51DB6177B}"/>
              </a:ext>
            </a:extLst>
          </p:cNvPr>
          <p:cNvSpPr/>
          <p:nvPr/>
        </p:nvSpPr>
        <p:spPr>
          <a:xfrm flipV="1">
            <a:off x="3334357" y="4479686"/>
            <a:ext cx="3112318" cy="1796897"/>
          </a:xfrm>
          <a:prstGeom prst="line">
            <a:avLst/>
          </a:prstGeom>
          <a:ln w="28575" cap="flat">
            <a:solidFill>
              <a:srgbClr val="FFFFFF"/>
            </a:solidFill>
            <a:prstDash val="solid"/>
            <a:headEnd type="oval" w="lg" len="lg"/>
            <a:tailEnd type="oval" w="lg" len="lg"/>
          </a:ln>
        </p:spPr>
      </p:sp>
      <p:sp>
        <p:nvSpPr>
          <p:cNvPr id="20" name="AutoShape 20">
            <a:extLst>
              <a:ext uri="{FF2B5EF4-FFF2-40B4-BE49-F238E27FC236}">
                <a16:creationId xmlns:a16="http://schemas.microsoft.com/office/drawing/2014/main" id="{E7E90BCA-7927-A393-DF6D-00A6C9CBE756}"/>
              </a:ext>
            </a:extLst>
          </p:cNvPr>
          <p:cNvSpPr/>
          <p:nvPr/>
        </p:nvSpPr>
        <p:spPr>
          <a:xfrm flipV="1">
            <a:off x="11761783" y="4651731"/>
            <a:ext cx="3112318" cy="1796897"/>
          </a:xfrm>
          <a:prstGeom prst="line">
            <a:avLst/>
          </a:prstGeom>
          <a:ln w="28575" cap="flat">
            <a:solidFill>
              <a:srgbClr val="FFFFFF"/>
            </a:solidFill>
            <a:prstDash val="solid"/>
            <a:headEnd type="oval" w="lg" len="lg"/>
            <a:tailEnd type="oval" w="lg" len="lg"/>
          </a:ln>
        </p:spPr>
      </p:sp>
      <p:sp>
        <p:nvSpPr>
          <p:cNvPr id="21" name="AutoShape 21">
            <a:extLst>
              <a:ext uri="{FF2B5EF4-FFF2-40B4-BE49-F238E27FC236}">
                <a16:creationId xmlns:a16="http://schemas.microsoft.com/office/drawing/2014/main" id="{4E722215-EA4E-091E-5492-7C5C040D1391}"/>
              </a:ext>
            </a:extLst>
          </p:cNvPr>
          <p:cNvSpPr/>
          <p:nvPr/>
        </p:nvSpPr>
        <p:spPr>
          <a:xfrm flipH="1" flipV="1">
            <a:off x="7667544" y="4504493"/>
            <a:ext cx="3110724" cy="1799655"/>
          </a:xfrm>
          <a:prstGeom prst="line">
            <a:avLst/>
          </a:prstGeom>
          <a:ln w="28575" cap="flat">
            <a:solidFill>
              <a:srgbClr val="FFFFFF"/>
            </a:solidFill>
            <a:prstDash val="solid"/>
            <a:headEnd type="oval" w="lg" len="lg"/>
            <a:tailEnd type="oval" w="lg" len="lg"/>
          </a:ln>
        </p:spPr>
      </p:sp>
      <p:sp>
        <p:nvSpPr>
          <p:cNvPr id="22" name="Freeform 22">
            <a:extLst>
              <a:ext uri="{FF2B5EF4-FFF2-40B4-BE49-F238E27FC236}">
                <a16:creationId xmlns:a16="http://schemas.microsoft.com/office/drawing/2014/main" id="{DD549F1A-3FAC-8E6F-3917-E275B9E72C10}"/>
              </a:ext>
            </a:extLst>
          </p:cNvPr>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23" name="TextBox 23">
            <a:extLst>
              <a:ext uri="{FF2B5EF4-FFF2-40B4-BE49-F238E27FC236}">
                <a16:creationId xmlns:a16="http://schemas.microsoft.com/office/drawing/2014/main" id="{B495D5F7-83E6-9CD6-6BD5-F30BD8484C0A}"/>
              </a:ext>
            </a:extLst>
          </p:cNvPr>
          <p:cNvSpPr txBox="1"/>
          <p:nvPr/>
        </p:nvSpPr>
        <p:spPr>
          <a:xfrm>
            <a:off x="2407657" y="6324955"/>
            <a:ext cx="902541" cy="475519"/>
          </a:xfrm>
          <a:prstGeom prst="rect">
            <a:avLst/>
          </a:prstGeom>
        </p:spPr>
        <p:txBody>
          <a:bodyPr lIns="0" tIns="0" rIns="0" bIns="0" rtlCol="0" anchor="t">
            <a:spAutoFit/>
          </a:bodyPr>
          <a:lstStyle/>
          <a:p>
            <a:pPr algn="ctr">
              <a:lnSpc>
                <a:spcPts val="3940"/>
              </a:lnSpc>
            </a:pPr>
            <a:r>
              <a:rPr lang="en-US" sz="2814" b="1">
                <a:solidFill>
                  <a:srgbClr val="010F1F"/>
                </a:solidFill>
                <a:latin typeface="Montserrat Bold"/>
                <a:ea typeface="Montserrat Bold"/>
                <a:cs typeface="Montserrat Bold"/>
                <a:sym typeface="Montserrat Bold"/>
              </a:rPr>
              <a:t>01</a:t>
            </a:r>
          </a:p>
        </p:txBody>
      </p:sp>
      <p:sp>
        <p:nvSpPr>
          <p:cNvPr id="24" name="TextBox 24">
            <a:extLst>
              <a:ext uri="{FF2B5EF4-FFF2-40B4-BE49-F238E27FC236}">
                <a16:creationId xmlns:a16="http://schemas.microsoft.com/office/drawing/2014/main" id="{0093D0A8-E15C-7228-F0B0-689348CB574A}"/>
              </a:ext>
            </a:extLst>
          </p:cNvPr>
          <p:cNvSpPr txBox="1"/>
          <p:nvPr/>
        </p:nvSpPr>
        <p:spPr>
          <a:xfrm>
            <a:off x="10785423" y="6413377"/>
            <a:ext cx="902541" cy="475519"/>
          </a:xfrm>
          <a:prstGeom prst="rect">
            <a:avLst/>
          </a:prstGeom>
        </p:spPr>
        <p:txBody>
          <a:bodyPr lIns="0" tIns="0" rIns="0" bIns="0" rtlCol="0" anchor="t">
            <a:spAutoFit/>
          </a:bodyPr>
          <a:lstStyle/>
          <a:p>
            <a:pPr algn="ctr">
              <a:lnSpc>
                <a:spcPts val="3940"/>
              </a:lnSpc>
            </a:pPr>
            <a:r>
              <a:rPr lang="en-US" sz="2814" b="1">
                <a:solidFill>
                  <a:srgbClr val="010F1F"/>
                </a:solidFill>
                <a:latin typeface="Montserrat Bold"/>
                <a:ea typeface="Montserrat Bold"/>
                <a:cs typeface="Montserrat Bold"/>
                <a:sym typeface="Montserrat Bold"/>
              </a:rPr>
              <a:t>03</a:t>
            </a:r>
          </a:p>
        </p:txBody>
      </p:sp>
      <p:sp>
        <p:nvSpPr>
          <p:cNvPr id="25" name="TextBox 25">
            <a:extLst>
              <a:ext uri="{FF2B5EF4-FFF2-40B4-BE49-F238E27FC236}">
                <a16:creationId xmlns:a16="http://schemas.microsoft.com/office/drawing/2014/main" id="{D58D47E9-D87C-6504-1286-36201606D55B}"/>
              </a:ext>
            </a:extLst>
          </p:cNvPr>
          <p:cNvSpPr txBox="1"/>
          <p:nvPr/>
        </p:nvSpPr>
        <p:spPr>
          <a:xfrm>
            <a:off x="6596540" y="4230553"/>
            <a:ext cx="902541" cy="475519"/>
          </a:xfrm>
          <a:prstGeom prst="rect">
            <a:avLst/>
          </a:prstGeom>
        </p:spPr>
        <p:txBody>
          <a:bodyPr lIns="0" tIns="0" rIns="0" bIns="0" rtlCol="0" anchor="t">
            <a:spAutoFit/>
          </a:bodyPr>
          <a:lstStyle/>
          <a:p>
            <a:pPr algn="ctr">
              <a:lnSpc>
                <a:spcPts val="3940"/>
              </a:lnSpc>
            </a:pPr>
            <a:r>
              <a:rPr lang="en-US" sz="2814" b="1">
                <a:solidFill>
                  <a:srgbClr val="010F1F"/>
                </a:solidFill>
                <a:latin typeface="Montserrat Bold"/>
                <a:ea typeface="Montserrat Bold"/>
                <a:cs typeface="Montserrat Bold"/>
                <a:sym typeface="Montserrat Bold"/>
              </a:rPr>
              <a:t>02</a:t>
            </a:r>
          </a:p>
        </p:txBody>
      </p:sp>
      <p:sp>
        <p:nvSpPr>
          <p:cNvPr id="26" name="TextBox 26">
            <a:extLst>
              <a:ext uri="{FF2B5EF4-FFF2-40B4-BE49-F238E27FC236}">
                <a16:creationId xmlns:a16="http://schemas.microsoft.com/office/drawing/2014/main" id="{99E2B13D-6BAB-627D-AA1E-AA810E32121B}"/>
              </a:ext>
            </a:extLst>
          </p:cNvPr>
          <p:cNvSpPr txBox="1"/>
          <p:nvPr/>
        </p:nvSpPr>
        <p:spPr>
          <a:xfrm>
            <a:off x="14977803" y="4219017"/>
            <a:ext cx="902541" cy="475519"/>
          </a:xfrm>
          <a:prstGeom prst="rect">
            <a:avLst/>
          </a:prstGeom>
        </p:spPr>
        <p:txBody>
          <a:bodyPr lIns="0" tIns="0" rIns="0" bIns="0" rtlCol="0" anchor="t">
            <a:spAutoFit/>
          </a:bodyPr>
          <a:lstStyle/>
          <a:p>
            <a:pPr algn="ctr">
              <a:lnSpc>
                <a:spcPts val="3940"/>
              </a:lnSpc>
            </a:pPr>
            <a:r>
              <a:rPr lang="en-US" sz="2814" b="1">
                <a:solidFill>
                  <a:srgbClr val="010F1F"/>
                </a:solidFill>
                <a:latin typeface="Montserrat Bold"/>
                <a:ea typeface="Montserrat Bold"/>
                <a:cs typeface="Montserrat Bold"/>
                <a:sym typeface="Montserrat Bold"/>
              </a:rPr>
              <a:t>04</a:t>
            </a:r>
          </a:p>
        </p:txBody>
      </p:sp>
      <p:sp>
        <p:nvSpPr>
          <p:cNvPr id="27" name="TextBox 27">
            <a:extLst>
              <a:ext uri="{FF2B5EF4-FFF2-40B4-BE49-F238E27FC236}">
                <a16:creationId xmlns:a16="http://schemas.microsoft.com/office/drawing/2014/main" id="{5872FFA9-2D9D-2A11-A5D3-0CD70633DECB}"/>
              </a:ext>
            </a:extLst>
          </p:cNvPr>
          <p:cNvSpPr txBox="1"/>
          <p:nvPr/>
        </p:nvSpPr>
        <p:spPr>
          <a:xfrm>
            <a:off x="1553380" y="7736851"/>
            <a:ext cx="2611094" cy="370230"/>
          </a:xfrm>
          <a:prstGeom prst="rect">
            <a:avLst/>
          </a:prstGeom>
        </p:spPr>
        <p:txBody>
          <a:bodyPr lIns="0" tIns="0" rIns="0" bIns="0" rtlCol="0" anchor="t">
            <a:spAutoFit/>
          </a:bodyPr>
          <a:lstStyle/>
          <a:p>
            <a:pPr algn="ctr">
              <a:lnSpc>
                <a:spcPts val="1483"/>
              </a:lnSpc>
            </a:pPr>
            <a:r>
              <a:rPr lang="en-US" sz="1059" dirty="0">
                <a:solidFill>
                  <a:srgbClr val="FFFFFF"/>
                </a:solidFill>
                <a:latin typeface="Montserrat"/>
                <a:ea typeface="Montserrat"/>
                <a:cs typeface="Montserrat"/>
                <a:sym typeface="Montserrat"/>
              </a:rPr>
              <a:t>A quick overview about the </a:t>
            </a:r>
          </a:p>
          <a:p>
            <a:pPr algn="ctr">
              <a:lnSpc>
                <a:spcPts val="1483"/>
              </a:lnSpc>
            </a:pPr>
            <a:r>
              <a:rPr lang="en-US" sz="1059" dirty="0">
                <a:solidFill>
                  <a:srgbClr val="FFFFFF"/>
                </a:solidFill>
                <a:latin typeface="Montserrat"/>
                <a:ea typeface="Montserrat"/>
                <a:cs typeface="Montserrat"/>
                <a:sym typeface="Montserrat"/>
              </a:rPr>
              <a:t>Problem statement</a:t>
            </a:r>
          </a:p>
        </p:txBody>
      </p:sp>
      <p:sp>
        <p:nvSpPr>
          <p:cNvPr id="28" name="TextBox 28">
            <a:extLst>
              <a:ext uri="{FF2B5EF4-FFF2-40B4-BE49-F238E27FC236}">
                <a16:creationId xmlns:a16="http://schemas.microsoft.com/office/drawing/2014/main" id="{786BE03B-B210-B9C4-2F58-216E326F469D}"/>
              </a:ext>
            </a:extLst>
          </p:cNvPr>
          <p:cNvSpPr txBox="1"/>
          <p:nvPr/>
        </p:nvSpPr>
        <p:spPr>
          <a:xfrm>
            <a:off x="9931147" y="8059433"/>
            <a:ext cx="2611094" cy="562590"/>
          </a:xfrm>
          <a:prstGeom prst="rect">
            <a:avLst/>
          </a:prstGeom>
        </p:spPr>
        <p:txBody>
          <a:bodyPr lIns="0" tIns="0" rIns="0" bIns="0" rtlCol="0" anchor="t">
            <a:spAutoFit/>
          </a:bodyPr>
          <a:lstStyle/>
          <a:p>
            <a:pPr algn="ctr">
              <a:lnSpc>
                <a:spcPts val="1483"/>
              </a:lnSpc>
            </a:pPr>
            <a:r>
              <a:rPr lang="en-US" sz="1059" dirty="0">
                <a:solidFill>
                  <a:srgbClr val="FFFFFF"/>
                </a:solidFill>
                <a:latin typeface="Montserrat"/>
                <a:ea typeface="Montserrat"/>
                <a:cs typeface="Montserrat"/>
                <a:sym typeface="Montserrat"/>
              </a:rPr>
              <a:t>Already launched previous solutions and how they are not the final solution.</a:t>
            </a:r>
          </a:p>
        </p:txBody>
      </p:sp>
      <p:sp>
        <p:nvSpPr>
          <p:cNvPr id="29" name="TextBox 29">
            <a:extLst>
              <a:ext uri="{FF2B5EF4-FFF2-40B4-BE49-F238E27FC236}">
                <a16:creationId xmlns:a16="http://schemas.microsoft.com/office/drawing/2014/main" id="{4B0B9348-2EF8-9682-F38A-43998D3264EC}"/>
              </a:ext>
            </a:extLst>
          </p:cNvPr>
          <p:cNvSpPr txBox="1"/>
          <p:nvPr/>
        </p:nvSpPr>
        <p:spPr>
          <a:xfrm>
            <a:off x="5742263" y="5642450"/>
            <a:ext cx="2611094" cy="177869"/>
          </a:xfrm>
          <a:prstGeom prst="rect">
            <a:avLst/>
          </a:prstGeom>
        </p:spPr>
        <p:txBody>
          <a:bodyPr lIns="0" tIns="0" rIns="0" bIns="0" rtlCol="0" anchor="t">
            <a:spAutoFit/>
          </a:bodyPr>
          <a:lstStyle/>
          <a:p>
            <a:pPr algn="ctr">
              <a:lnSpc>
                <a:spcPts val="1483"/>
              </a:lnSpc>
            </a:pPr>
            <a:r>
              <a:rPr lang="en-US" sz="1059" dirty="0">
                <a:solidFill>
                  <a:srgbClr val="FFFFFF"/>
                </a:solidFill>
                <a:latin typeface="Montserrat"/>
                <a:ea typeface="Montserrat"/>
                <a:cs typeface="Montserrat"/>
                <a:sym typeface="Montserrat"/>
              </a:rPr>
              <a:t>How? What? Why?</a:t>
            </a:r>
          </a:p>
        </p:txBody>
      </p:sp>
      <p:sp>
        <p:nvSpPr>
          <p:cNvPr id="30" name="TextBox 30">
            <a:extLst>
              <a:ext uri="{FF2B5EF4-FFF2-40B4-BE49-F238E27FC236}">
                <a16:creationId xmlns:a16="http://schemas.microsoft.com/office/drawing/2014/main" id="{4CCADBFD-2FEA-977C-AD0C-2EC75A04837F}"/>
              </a:ext>
            </a:extLst>
          </p:cNvPr>
          <p:cNvSpPr txBox="1"/>
          <p:nvPr/>
        </p:nvSpPr>
        <p:spPr>
          <a:xfrm>
            <a:off x="1165693" y="7202399"/>
            <a:ext cx="3386468" cy="320985"/>
          </a:xfrm>
          <a:prstGeom prst="rect">
            <a:avLst/>
          </a:prstGeom>
        </p:spPr>
        <p:txBody>
          <a:bodyPr lIns="0" tIns="0" rIns="0" bIns="0" rtlCol="0" anchor="t">
            <a:spAutoFit/>
          </a:bodyPr>
          <a:lstStyle/>
          <a:p>
            <a:pPr algn="ctr">
              <a:lnSpc>
                <a:spcPts val="2708"/>
              </a:lnSpc>
            </a:pPr>
            <a:r>
              <a:rPr lang="en-US" sz="1934" b="1" dirty="0">
                <a:solidFill>
                  <a:srgbClr val="FFFFFF"/>
                </a:solidFill>
                <a:latin typeface="Montserrat Bold"/>
                <a:ea typeface="Montserrat Bold"/>
                <a:cs typeface="Montserrat Bold"/>
                <a:sym typeface="Montserrat Bold"/>
              </a:rPr>
              <a:t>Introduction</a:t>
            </a:r>
          </a:p>
        </p:txBody>
      </p:sp>
      <p:sp>
        <p:nvSpPr>
          <p:cNvPr id="31" name="TextBox 31">
            <a:extLst>
              <a:ext uri="{FF2B5EF4-FFF2-40B4-BE49-F238E27FC236}">
                <a16:creationId xmlns:a16="http://schemas.microsoft.com/office/drawing/2014/main" id="{674D10B9-5BA4-7506-7034-9BA115530E12}"/>
              </a:ext>
            </a:extLst>
          </p:cNvPr>
          <p:cNvSpPr txBox="1"/>
          <p:nvPr/>
        </p:nvSpPr>
        <p:spPr>
          <a:xfrm>
            <a:off x="9543460" y="7290822"/>
            <a:ext cx="3386468" cy="667234"/>
          </a:xfrm>
          <a:prstGeom prst="rect">
            <a:avLst/>
          </a:prstGeom>
        </p:spPr>
        <p:txBody>
          <a:bodyPr lIns="0" tIns="0" rIns="0" bIns="0" rtlCol="0" anchor="t">
            <a:spAutoFit/>
          </a:bodyPr>
          <a:lstStyle/>
          <a:p>
            <a:pPr algn="ctr">
              <a:lnSpc>
                <a:spcPts val="2708"/>
              </a:lnSpc>
            </a:pPr>
            <a:r>
              <a:rPr lang="en-US" sz="1934" b="1" dirty="0">
                <a:solidFill>
                  <a:srgbClr val="FFFFFF"/>
                </a:solidFill>
                <a:latin typeface="Montserrat Bold"/>
                <a:ea typeface="Montserrat Bold"/>
                <a:cs typeface="Montserrat Bold"/>
                <a:sym typeface="Montserrat Bold"/>
              </a:rPr>
              <a:t>Existing Solutions</a:t>
            </a:r>
          </a:p>
          <a:p>
            <a:pPr algn="ctr">
              <a:lnSpc>
                <a:spcPts val="2708"/>
              </a:lnSpc>
            </a:pPr>
            <a:r>
              <a:rPr lang="en-US" sz="1934" b="1" dirty="0">
                <a:solidFill>
                  <a:srgbClr val="FFFFFF"/>
                </a:solidFill>
                <a:latin typeface="Montserrat Bold"/>
                <a:ea typeface="Montserrat Bold"/>
                <a:cs typeface="Montserrat Bold"/>
                <a:sym typeface="Montserrat Bold"/>
              </a:rPr>
              <a:t>&amp; their Limitations</a:t>
            </a:r>
          </a:p>
        </p:txBody>
      </p:sp>
      <p:sp>
        <p:nvSpPr>
          <p:cNvPr id="32" name="TextBox 32">
            <a:extLst>
              <a:ext uri="{FF2B5EF4-FFF2-40B4-BE49-F238E27FC236}">
                <a16:creationId xmlns:a16="http://schemas.microsoft.com/office/drawing/2014/main" id="{67E27990-86EB-7A9E-5F0B-F6BE96D8E9D6}"/>
              </a:ext>
            </a:extLst>
          </p:cNvPr>
          <p:cNvSpPr txBox="1"/>
          <p:nvPr/>
        </p:nvSpPr>
        <p:spPr>
          <a:xfrm>
            <a:off x="5354576" y="5107998"/>
            <a:ext cx="3386468" cy="320985"/>
          </a:xfrm>
          <a:prstGeom prst="rect">
            <a:avLst/>
          </a:prstGeom>
        </p:spPr>
        <p:txBody>
          <a:bodyPr lIns="0" tIns="0" rIns="0" bIns="0" rtlCol="0" anchor="t">
            <a:spAutoFit/>
          </a:bodyPr>
          <a:lstStyle/>
          <a:p>
            <a:pPr algn="ctr">
              <a:lnSpc>
                <a:spcPts val="2708"/>
              </a:lnSpc>
            </a:pPr>
            <a:r>
              <a:rPr lang="en-US" sz="1934" b="1" dirty="0">
                <a:solidFill>
                  <a:srgbClr val="FFFFFF"/>
                </a:solidFill>
                <a:latin typeface="Montserrat Bold"/>
                <a:ea typeface="Montserrat Bold"/>
                <a:cs typeface="Montserrat Bold"/>
                <a:sym typeface="Montserrat Bold"/>
              </a:rPr>
              <a:t>Problem Statement</a:t>
            </a:r>
          </a:p>
        </p:txBody>
      </p:sp>
    </p:spTree>
    <p:extLst>
      <p:ext uri="{BB962C8B-B14F-4D97-AF65-F5344CB8AC3E}">
        <p14:creationId xmlns:p14="http://schemas.microsoft.com/office/powerpoint/2010/main" val="3937032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en-IN" dirty="0"/>
          </a:p>
        </p:txBody>
      </p:sp>
      <p:grpSp>
        <p:nvGrpSpPr>
          <p:cNvPr id="3" name="Group 3"/>
          <p:cNvGrpSpPr/>
          <p:nvPr/>
        </p:nvGrpSpPr>
        <p:grpSpPr>
          <a:xfrm>
            <a:off x="2407657" y="6134354"/>
            <a:ext cx="902541" cy="90254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grpSp>
        <p:nvGrpSpPr>
          <p:cNvPr id="6" name="Group 6"/>
          <p:cNvGrpSpPr/>
          <p:nvPr/>
        </p:nvGrpSpPr>
        <p:grpSpPr>
          <a:xfrm>
            <a:off x="10785423" y="6222776"/>
            <a:ext cx="902541" cy="90254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grpSp>
        <p:nvGrpSpPr>
          <p:cNvPr id="9" name="Group 9"/>
          <p:cNvGrpSpPr/>
          <p:nvPr/>
        </p:nvGrpSpPr>
        <p:grpSpPr>
          <a:xfrm>
            <a:off x="6596540" y="4039952"/>
            <a:ext cx="902541" cy="90254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grpSp>
        <p:nvGrpSpPr>
          <p:cNvPr id="12" name="Group 12"/>
          <p:cNvGrpSpPr/>
          <p:nvPr/>
        </p:nvGrpSpPr>
        <p:grpSpPr>
          <a:xfrm>
            <a:off x="14977803" y="4028416"/>
            <a:ext cx="902541" cy="90254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sp>
        <p:nvSpPr>
          <p:cNvPr id="16" name="Freeform 16"/>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14123526" y="5807764"/>
            <a:ext cx="2611094" cy="562590"/>
          </a:xfrm>
          <a:prstGeom prst="rect">
            <a:avLst/>
          </a:prstGeom>
        </p:spPr>
        <p:txBody>
          <a:bodyPr lIns="0" tIns="0" rIns="0" bIns="0" rtlCol="0" anchor="t">
            <a:spAutoFit/>
          </a:bodyPr>
          <a:lstStyle/>
          <a:p>
            <a:pPr algn="ctr">
              <a:lnSpc>
                <a:spcPts val="1483"/>
              </a:lnSpc>
            </a:pPr>
            <a:r>
              <a:rPr lang="en-US" sz="1059" dirty="0">
                <a:solidFill>
                  <a:srgbClr val="FFFFFF"/>
                </a:solidFill>
                <a:latin typeface="Montserrat"/>
                <a:ea typeface="Montserrat"/>
                <a:cs typeface="Montserrat"/>
                <a:sym typeface="Montserrat"/>
              </a:rPr>
              <a:t>Collects the data from the bank transactions and performs the data cleaning</a:t>
            </a:r>
          </a:p>
        </p:txBody>
      </p:sp>
      <p:sp>
        <p:nvSpPr>
          <p:cNvPr id="18" name="TextBox 18"/>
          <p:cNvSpPr txBox="1"/>
          <p:nvPr/>
        </p:nvSpPr>
        <p:spPr>
          <a:xfrm>
            <a:off x="13735839" y="5096461"/>
            <a:ext cx="3386468" cy="667234"/>
          </a:xfrm>
          <a:prstGeom prst="rect">
            <a:avLst/>
          </a:prstGeom>
        </p:spPr>
        <p:txBody>
          <a:bodyPr lIns="0" tIns="0" rIns="0" bIns="0" rtlCol="0" anchor="t">
            <a:spAutoFit/>
          </a:bodyPr>
          <a:lstStyle/>
          <a:p>
            <a:pPr algn="ctr">
              <a:lnSpc>
                <a:spcPts val="2708"/>
              </a:lnSpc>
            </a:pPr>
            <a:r>
              <a:rPr lang="en-US" sz="1934" b="1" dirty="0">
                <a:solidFill>
                  <a:srgbClr val="FFFFFF"/>
                </a:solidFill>
                <a:latin typeface="Montserrat Bold"/>
                <a:ea typeface="Montserrat Bold"/>
                <a:cs typeface="Montserrat Bold"/>
                <a:sym typeface="Montserrat Bold"/>
              </a:rPr>
              <a:t>Data Collection &amp; Preprocessing </a:t>
            </a:r>
          </a:p>
        </p:txBody>
      </p:sp>
      <p:sp>
        <p:nvSpPr>
          <p:cNvPr id="19" name="AutoShape 19"/>
          <p:cNvSpPr/>
          <p:nvPr/>
        </p:nvSpPr>
        <p:spPr>
          <a:xfrm flipV="1">
            <a:off x="3334357" y="4479686"/>
            <a:ext cx="3112318" cy="1796897"/>
          </a:xfrm>
          <a:prstGeom prst="line">
            <a:avLst/>
          </a:prstGeom>
          <a:ln w="28575" cap="flat">
            <a:solidFill>
              <a:srgbClr val="FFFFFF"/>
            </a:solidFill>
            <a:prstDash val="solid"/>
            <a:headEnd type="oval" w="lg" len="lg"/>
            <a:tailEnd type="oval" w="lg" len="lg"/>
          </a:ln>
        </p:spPr>
      </p:sp>
      <p:sp>
        <p:nvSpPr>
          <p:cNvPr id="20" name="AutoShape 20"/>
          <p:cNvSpPr/>
          <p:nvPr/>
        </p:nvSpPr>
        <p:spPr>
          <a:xfrm flipV="1">
            <a:off x="11761783" y="4651731"/>
            <a:ext cx="3112318" cy="1796897"/>
          </a:xfrm>
          <a:prstGeom prst="line">
            <a:avLst/>
          </a:prstGeom>
          <a:ln w="28575" cap="flat">
            <a:solidFill>
              <a:srgbClr val="FFFFFF"/>
            </a:solidFill>
            <a:prstDash val="solid"/>
            <a:headEnd type="oval" w="lg" len="lg"/>
            <a:tailEnd type="oval" w="lg" len="lg"/>
          </a:ln>
        </p:spPr>
      </p:sp>
      <p:sp>
        <p:nvSpPr>
          <p:cNvPr id="21" name="AutoShape 21"/>
          <p:cNvSpPr/>
          <p:nvPr/>
        </p:nvSpPr>
        <p:spPr>
          <a:xfrm flipH="1" flipV="1">
            <a:off x="7667544" y="4504493"/>
            <a:ext cx="3110724" cy="1799655"/>
          </a:xfrm>
          <a:prstGeom prst="line">
            <a:avLst/>
          </a:prstGeom>
          <a:ln w="28575" cap="flat">
            <a:solidFill>
              <a:srgbClr val="FFFFFF"/>
            </a:solidFill>
            <a:prstDash val="solid"/>
            <a:headEnd type="oval" w="lg" len="lg"/>
            <a:tailEnd type="oval" w="lg" len="lg"/>
          </a:ln>
        </p:spPr>
      </p:sp>
      <p:sp>
        <p:nvSpPr>
          <p:cNvPr id="22" name="Freeform 22"/>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23" name="TextBox 23"/>
          <p:cNvSpPr txBox="1"/>
          <p:nvPr/>
        </p:nvSpPr>
        <p:spPr>
          <a:xfrm>
            <a:off x="2407657" y="6324955"/>
            <a:ext cx="902541" cy="475519"/>
          </a:xfrm>
          <a:prstGeom prst="rect">
            <a:avLst/>
          </a:prstGeom>
        </p:spPr>
        <p:txBody>
          <a:bodyPr lIns="0" tIns="0" rIns="0" bIns="0" rtlCol="0" anchor="t">
            <a:spAutoFit/>
          </a:bodyPr>
          <a:lstStyle/>
          <a:p>
            <a:pPr algn="ctr">
              <a:lnSpc>
                <a:spcPts val="3940"/>
              </a:lnSpc>
            </a:pPr>
            <a:r>
              <a:rPr lang="en-US" sz="2814" b="1" dirty="0">
                <a:solidFill>
                  <a:srgbClr val="010F1F"/>
                </a:solidFill>
                <a:latin typeface="Montserrat Bold"/>
                <a:ea typeface="Montserrat Bold"/>
                <a:cs typeface="Montserrat Bold"/>
                <a:sym typeface="Montserrat Bold"/>
              </a:rPr>
              <a:t>05</a:t>
            </a:r>
          </a:p>
        </p:txBody>
      </p:sp>
      <p:sp>
        <p:nvSpPr>
          <p:cNvPr id="24" name="TextBox 24"/>
          <p:cNvSpPr txBox="1"/>
          <p:nvPr/>
        </p:nvSpPr>
        <p:spPr>
          <a:xfrm>
            <a:off x="10785423" y="6413377"/>
            <a:ext cx="902541" cy="475519"/>
          </a:xfrm>
          <a:prstGeom prst="rect">
            <a:avLst/>
          </a:prstGeom>
        </p:spPr>
        <p:txBody>
          <a:bodyPr lIns="0" tIns="0" rIns="0" bIns="0" rtlCol="0" anchor="t">
            <a:spAutoFit/>
          </a:bodyPr>
          <a:lstStyle/>
          <a:p>
            <a:pPr algn="ctr">
              <a:lnSpc>
                <a:spcPts val="3940"/>
              </a:lnSpc>
            </a:pPr>
            <a:r>
              <a:rPr lang="en-US" sz="2814" b="1" dirty="0">
                <a:solidFill>
                  <a:srgbClr val="010F1F"/>
                </a:solidFill>
                <a:latin typeface="Montserrat Bold"/>
                <a:ea typeface="Montserrat Bold"/>
                <a:cs typeface="Montserrat Bold"/>
                <a:sym typeface="Montserrat Bold"/>
              </a:rPr>
              <a:t>07</a:t>
            </a:r>
          </a:p>
        </p:txBody>
      </p:sp>
      <p:sp>
        <p:nvSpPr>
          <p:cNvPr id="25" name="TextBox 25"/>
          <p:cNvSpPr txBox="1"/>
          <p:nvPr/>
        </p:nvSpPr>
        <p:spPr>
          <a:xfrm>
            <a:off x="6596540" y="4230553"/>
            <a:ext cx="902541" cy="475519"/>
          </a:xfrm>
          <a:prstGeom prst="rect">
            <a:avLst/>
          </a:prstGeom>
        </p:spPr>
        <p:txBody>
          <a:bodyPr lIns="0" tIns="0" rIns="0" bIns="0" rtlCol="0" anchor="t">
            <a:spAutoFit/>
          </a:bodyPr>
          <a:lstStyle/>
          <a:p>
            <a:pPr algn="ctr">
              <a:lnSpc>
                <a:spcPts val="3940"/>
              </a:lnSpc>
            </a:pPr>
            <a:r>
              <a:rPr lang="en-US" sz="2814" b="1" dirty="0">
                <a:solidFill>
                  <a:srgbClr val="010F1F"/>
                </a:solidFill>
                <a:latin typeface="Montserrat Bold"/>
                <a:ea typeface="Montserrat Bold"/>
                <a:cs typeface="Montserrat Bold"/>
                <a:sym typeface="Montserrat Bold"/>
              </a:rPr>
              <a:t>06</a:t>
            </a:r>
          </a:p>
        </p:txBody>
      </p:sp>
      <p:sp>
        <p:nvSpPr>
          <p:cNvPr id="26" name="TextBox 26"/>
          <p:cNvSpPr txBox="1"/>
          <p:nvPr/>
        </p:nvSpPr>
        <p:spPr>
          <a:xfrm>
            <a:off x="14977803" y="4219017"/>
            <a:ext cx="902541" cy="475519"/>
          </a:xfrm>
          <a:prstGeom prst="rect">
            <a:avLst/>
          </a:prstGeom>
        </p:spPr>
        <p:txBody>
          <a:bodyPr lIns="0" tIns="0" rIns="0" bIns="0" rtlCol="0" anchor="t">
            <a:spAutoFit/>
          </a:bodyPr>
          <a:lstStyle/>
          <a:p>
            <a:pPr algn="ctr">
              <a:lnSpc>
                <a:spcPts val="3940"/>
              </a:lnSpc>
            </a:pPr>
            <a:r>
              <a:rPr lang="en-US" sz="2814" b="1" dirty="0">
                <a:solidFill>
                  <a:srgbClr val="010F1F"/>
                </a:solidFill>
                <a:latin typeface="Montserrat Bold"/>
                <a:ea typeface="Montserrat Bold"/>
                <a:cs typeface="Montserrat Bold"/>
                <a:sym typeface="Montserrat Bold"/>
              </a:rPr>
              <a:t>08</a:t>
            </a:r>
          </a:p>
        </p:txBody>
      </p:sp>
      <p:sp>
        <p:nvSpPr>
          <p:cNvPr id="27" name="TextBox 27"/>
          <p:cNvSpPr txBox="1"/>
          <p:nvPr/>
        </p:nvSpPr>
        <p:spPr>
          <a:xfrm>
            <a:off x="1553380" y="7736851"/>
            <a:ext cx="2611094" cy="370230"/>
          </a:xfrm>
          <a:prstGeom prst="rect">
            <a:avLst/>
          </a:prstGeom>
        </p:spPr>
        <p:txBody>
          <a:bodyPr lIns="0" tIns="0" rIns="0" bIns="0" rtlCol="0" anchor="t">
            <a:spAutoFit/>
          </a:bodyPr>
          <a:lstStyle/>
          <a:p>
            <a:pPr algn="ctr">
              <a:lnSpc>
                <a:spcPts val="1483"/>
              </a:lnSpc>
            </a:pPr>
            <a:r>
              <a:rPr lang="en-US" sz="1059" dirty="0">
                <a:solidFill>
                  <a:srgbClr val="FFFFFF"/>
                </a:solidFill>
                <a:latin typeface="Montserrat"/>
                <a:ea typeface="Montserrat"/>
                <a:cs typeface="Montserrat"/>
                <a:sym typeface="Montserrat"/>
              </a:rPr>
              <a:t>It detects the fraud through step-by-step flow And generates the alerts.</a:t>
            </a:r>
          </a:p>
        </p:txBody>
      </p:sp>
      <p:sp>
        <p:nvSpPr>
          <p:cNvPr id="28" name="TextBox 28"/>
          <p:cNvSpPr txBox="1"/>
          <p:nvPr/>
        </p:nvSpPr>
        <p:spPr>
          <a:xfrm>
            <a:off x="9931147" y="7825274"/>
            <a:ext cx="2611094" cy="562590"/>
          </a:xfrm>
          <a:prstGeom prst="rect">
            <a:avLst/>
          </a:prstGeom>
        </p:spPr>
        <p:txBody>
          <a:bodyPr lIns="0" tIns="0" rIns="0" bIns="0" rtlCol="0" anchor="t">
            <a:spAutoFit/>
          </a:bodyPr>
          <a:lstStyle/>
          <a:p>
            <a:pPr algn="ctr">
              <a:lnSpc>
                <a:spcPts val="1483"/>
              </a:lnSpc>
            </a:pPr>
            <a:r>
              <a:rPr lang="en-US" sz="1059" dirty="0">
                <a:solidFill>
                  <a:srgbClr val="FFFFFF"/>
                </a:solidFill>
                <a:latin typeface="Montserrat"/>
                <a:ea typeface="Montserrat"/>
                <a:cs typeface="Montserrat"/>
                <a:sym typeface="Montserrat"/>
              </a:rPr>
              <a:t>Machine learning &amp; artificial intelligence</a:t>
            </a:r>
          </a:p>
          <a:p>
            <a:pPr algn="ctr">
              <a:lnSpc>
                <a:spcPts val="1483"/>
              </a:lnSpc>
            </a:pPr>
            <a:r>
              <a:rPr lang="en-US" sz="1059" dirty="0">
                <a:solidFill>
                  <a:srgbClr val="FFFFFF"/>
                </a:solidFill>
                <a:latin typeface="Montserrat"/>
                <a:ea typeface="Montserrat"/>
                <a:cs typeface="Montserrat"/>
                <a:sym typeface="Montserrat"/>
              </a:rPr>
              <a:t>Python and scikit-learn.</a:t>
            </a:r>
          </a:p>
        </p:txBody>
      </p:sp>
      <p:sp>
        <p:nvSpPr>
          <p:cNvPr id="29" name="TextBox 29"/>
          <p:cNvSpPr txBox="1"/>
          <p:nvPr/>
        </p:nvSpPr>
        <p:spPr>
          <a:xfrm>
            <a:off x="5742263" y="5642450"/>
            <a:ext cx="2611094" cy="562590"/>
          </a:xfrm>
          <a:prstGeom prst="rect">
            <a:avLst/>
          </a:prstGeom>
        </p:spPr>
        <p:txBody>
          <a:bodyPr lIns="0" tIns="0" rIns="0" bIns="0" rtlCol="0" anchor="t">
            <a:spAutoFit/>
          </a:bodyPr>
          <a:lstStyle/>
          <a:p>
            <a:pPr algn="ctr">
              <a:lnSpc>
                <a:spcPts val="1483"/>
              </a:lnSpc>
            </a:pPr>
            <a:r>
              <a:rPr lang="en-US" sz="1059" dirty="0">
                <a:solidFill>
                  <a:srgbClr val="FFFFFF"/>
                </a:solidFill>
                <a:latin typeface="Montserrat"/>
                <a:ea typeface="Montserrat"/>
                <a:cs typeface="Montserrat"/>
                <a:sym typeface="Montserrat"/>
              </a:rPr>
              <a:t>The real time fraud &amp; anomaly detection by analyzing the bank transitions</a:t>
            </a:r>
          </a:p>
        </p:txBody>
      </p:sp>
      <p:sp>
        <p:nvSpPr>
          <p:cNvPr id="30" name="TextBox 30"/>
          <p:cNvSpPr txBox="1"/>
          <p:nvPr/>
        </p:nvSpPr>
        <p:spPr>
          <a:xfrm>
            <a:off x="1165693" y="7202399"/>
            <a:ext cx="3386468" cy="320985"/>
          </a:xfrm>
          <a:prstGeom prst="rect">
            <a:avLst/>
          </a:prstGeom>
        </p:spPr>
        <p:txBody>
          <a:bodyPr lIns="0" tIns="0" rIns="0" bIns="0" rtlCol="0" anchor="t">
            <a:spAutoFit/>
          </a:bodyPr>
          <a:lstStyle/>
          <a:p>
            <a:pPr algn="ctr">
              <a:lnSpc>
                <a:spcPts val="2708"/>
              </a:lnSpc>
            </a:pPr>
            <a:r>
              <a:rPr lang="en-US" sz="1934" b="1" dirty="0">
                <a:solidFill>
                  <a:srgbClr val="FFFFFF"/>
                </a:solidFill>
                <a:latin typeface="Montserrat Bold"/>
                <a:ea typeface="Montserrat Bold"/>
                <a:cs typeface="Montserrat Bold"/>
                <a:sym typeface="Montserrat Bold"/>
              </a:rPr>
              <a:t>How it works</a:t>
            </a:r>
          </a:p>
        </p:txBody>
      </p:sp>
      <p:sp>
        <p:nvSpPr>
          <p:cNvPr id="31" name="TextBox 31"/>
          <p:cNvSpPr txBox="1"/>
          <p:nvPr/>
        </p:nvSpPr>
        <p:spPr>
          <a:xfrm>
            <a:off x="9543460" y="7290822"/>
            <a:ext cx="3386468" cy="320985"/>
          </a:xfrm>
          <a:prstGeom prst="rect">
            <a:avLst/>
          </a:prstGeom>
        </p:spPr>
        <p:txBody>
          <a:bodyPr lIns="0" tIns="0" rIns="0" bIns="0" rtlCol="0" anchor="t">
            <a:spAutoFit/>
          </a:bodyPr>
          <a:lstStyle/>
          <a:p>
            <a:pPr algn="ctr">
              <a:lnSpc>
                <a:spcPts val="2708"/>
              </a:lnSpc>
            </a:pPr>
            <a:r>
              <a:rPr lang="en-US" sz="1934" b="1" dirty="0">
                <a:solidFill>
                  <a:srgbClr val="FFFFFF"/>
                </a:solidFill>
                <a:latin typeface="Montserrat Bold"/>
                <a:ea typeface="Montserrat Bold"/>
                <a:cs typeface="Montserrat Bold"/>
                <a:sym typeface="Montserrat Bold"/>
              </a:rPr>
              <a:t>Technology Stack</a:t>
            </a:r>
          </a:p>
        </p:txBody>
      </p:sp>
      <p:sp>
        <p:nvSpPr>
          <p:cNvPr id="32" name="TextBox 32"/>
          <p:cNvSpPr txBox="1"/>
          <p:nvPr/>
        </p:nvSpPr>
        <p:spPr>
          <a:xfrm>
            <a:off x="5354576" y="5107998"/>
            <a:ext cx="3386468" cy="326436"/>
          </a:xfrm>
          <a:prstGeom prst="rect">
            <a:avLst/>
          </a:prstGeom>
        </p:spPr>
        <p:txBody>
          <a:bodyPr lIns="0" tIns="0" rIns="0" bIns="0" rtlCol="0" anchor="t">
            <a:spAutoFit/>
          </a:bodyPr>
          <a:lstStyle/>
          <a:p>
            <a:pPr algn="ctr">
              <a:lnSpc>
                <a:spcPts val="2708"/>
              </a:lnSpc>
            </a:pPr>
            <a:r>
              <a:rPr lang="en-US" sz="1934" b="1" dirty="0">
                <a:solidFill>
                  <a:srgbClr val="FFFFFF"/>
                </a:solidFill>
                <a:latin typeface="Montserrat Bold"/>
                <a:ea typeface="Montserrat Bold"/>
                <a:cs typeface="Montserrat Bold"/>
                <a:sym typeface="Montserrat Bold"/>
              </a:rPr>
              <a:t>Key Features &amp; Benefits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17F5D-8312-8CE3-701E-1EF9C830AF4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A571707-3916-011D-E5CB-F75350D9ADF9}"/>
              </a:ext>
            </a:extLst>
          </p:cNvPr>
          <p:cNvSpPr/>
          <p:nvPr/>
        </p:nvSpPr>
        <p:spPr>
          <a:xfrm>
            <a:off x="-4103" y="972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grpSp>
        <p:nvGrpSpPr>
          <p:cNvPr id="3" name="Group 3">
            <a:extLst>
              <a:ext uri="{FF2B5EF4-FFF2-40B4-BE49-F238E27FC236}">
                <a16:creationId xmlns:a16="http://schemas.microsoft.com/office/drawing/2014/main" id="{3E597442-6EAA-4923-FD89-1570C554F09A}"/>
              </a:ext>
            </a:extLst>
          </p:cNvPr>
          <p:cNvGrpSpPr/>
          <p:nvPr/>
        </p:nvGrpSpPr>
        <p:grpSpPr>
          <a:xfrm>
            <a:off x="2407657" y="6134354"/>
            <a:ext cx="902541" cy="902541"/>
            <a:chOff x="0" y="0"/>
            <a:chExt cx="812800" cy="812800"/>
          </a:xfrm>
        </p:grpSpPr>
        <p:sp>
          <p:nvSpPr>
            <p:cNvPr id="4" name="Freeform 4">
              <a:extLst>
                <a:ext uri="{FF2B5EF4-FFF2-40B4-BE49-F238E27FC236}">
                  <a16:creationId xmlns:a16="http://schemas.microsoft.com/office/drawing/2014/main" id="{75A8E85E-E7C5-59BE-3EDE-CA2C91FBC3F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a:extLst>
                <a:ext uri="{FF2B5EF4-FFF2-40B4-BE49-F238E27FC236}">
                  <a16:creationId xmlns:a16="http://schemas.microsoft.com/office/drawing/2014/main" id="{924CAE8F-85F3-ED88-0171-0A3EE5EDCD50}"/>
                </a:ext>
              </a:extLst>
            </p:cNvPr>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grpSp>
        <p:nvGrpSpPr>
          <p:cNvPr id="6" name="Group 6">
            <a:extLst>
              <a:ext uri="{FF2B5EF4-FFF2-40B4-BE49-F238E27FC236}">
                <a16:creationId xmlns:a16="http://schemas.microsoft.com/office/drawing/2014/main" id="{C289249C-88E3-4B02-5D60-0CE9B6FE978A}"/>
              </a:ext>
            </a:extLst>
          </p:cNvPr>
          <p:cNvGrpSpPr/>
          <p:nvPr/>
        </p:nvGrpSpPr>
        <p:grpSpPr>
          <a:xfrm>
            <a:off x="10785423" y="6222776"/>
            <a:ext cx="902541" cy="902541"/>
            <a:chOff x="0" y="0"/>
            <a:chExt cx="812800" cy="812800"/>
          </a:xfrm>
        </p:grpSpPr>
        <p:sp>
          <p:nvSpPr>
            <p:cNvPr id="7" name="Freeform 7">
              <a:extLst>
                <a:ext uri="{FF2B5EF4-FFF2-40B4-BE49-F238E27FC236}">
                  <a16:creationId xmlns:a16="http://schemas.microsoft.com/office/drawing/2014/main" id="{6C7BDFFA-C7A0-8800-2193-187009BBA2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8" name="TextBox 8">
              <a:extLst>
                <a:ext uri="{FF2B5EF4-FFF2-40B4-BE49-F238E27FC236}">
                  <a16:creationId xmlns:a16="http://schemas.microsoft.com/office/drawing/2014/main" id="{67DD59C8-407A-A200-529E-ABB10E5EC375}"/>
                </a:ext>
              </a:extLst>
            </p:cNvPr>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grpSp>
        <p:nvGrpSpPr>
          <p:cNvPr id="9" name="Group 9">
            <a:extLst>
              <a:ext uri="{FF2B5EF4-FFF2-40B4-BE49-F238E27FC236}">
                <a16:creationId xmlns:a16="http://schemas.microsoft.com/office/drawing/2014/main" id="{C8D993AF-365E-C86F-DB22-EC67A35EDF40}"/>
              </a:ext>
            </a:extLst>
          </p:cNvPr>
          <p:cNvGrpSpPr/>
          <p:nvPr/>
        </p:nvGrpSpPr>
        <p:grpSpPr>
          <a:xfrm>
            <a:off x="6596540" y="4039952"/>
            <a:ext cx="902541" cy="902541"/>
            <a:chOff x="0" y="0"/>
            <a:chExt cx="812800" cy="812800"/>
          </a:xfrm>
        </p:grpSpPr>
        <p:sp>
          <p:nvSpPr>
            <p:cNvPr id="10" name="Freeform 10">
              <a:extLst>
                <a:ext uri="{FF2B5EF4-FFF2-40B4-BE49-F238E27FC236}">
                  <a16:creationId xmlns:a16="http://schemas.microsoft.com/office/drawing/2014/main" id="{AD30A6D2-5389-D410-EA55-88B2CB21CCB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1" name="TextBox 11">
              <a:extLst>
                <a:ext uri="{FF2B5EF4-FFF2-40B4-BE49-F238E27FC236}">
                  <a16:creationId xmlns:a16="http://schemas.microsoft.com/office/drawing/2014/main" id="{A28A4897-ADFC-6D18-5107-D5DE1B919C66}"/>
                </a:ext>
              </a:extLst>
            </p:cNvPr>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grpSp>
        <p:nvGrpSpPr>
          <p:cNvPr id="12" name="Group 12">
            <a:extLst>
              <a:ext uri="{FF2B5EF4-FFF2-40B4-BE49-F238E27FC236}">
                <a16:creationId xmlns:a16="http://schemas.microsoft.com/office/drawing/2014/main" id="{CA701DB7-6B1B-77C3-94EE-2C337B2EBA33}"/>
              </a:ext>
            </a:extLst>
          </p:cNvPr>
          <p:cNvGrpSpPr/>
          <p:nvPr/>
        </p:nvGrpSpPr>
        <p:grpSpPr>
          <a:xfrm>
            <a:off x="14977803" y="4028416"/>
            <a:ext cx="902541" cy="902541"/>
            <a:chOff x="0" y="0"/>
            <a:chExt cx="812800" cy="812800"/>
          </a:xfrm>
        </p:grpSpPr>
        <p:sp>
          <p:nvSpPr>
            <p:cNvPr id="13" name="Freeform 13">
              <a:extLst>
                <a:ext uri="{FF2B5EF4-FFF2-40B4-BE49-F238E27FC236}">
                  <a16:creationId xmlns:a16="http://schemas.microsoft.com/office/drawing/2014/main" id="{02776F6E-F161-F1E4-8B96-ACEEC8E96C8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4" name="TextBox 14">
              <a:extLst>
                <a:ext uri="{FF2B5EF4-FFF2-40B4-BE49-F238E27FC236}">
                  <a16:creationId xmlns:a16="http://schemas.microsoft.com/office/drawing/2014/main" id="{6270D3B4-E1AC-4346-7E4B-BD365AF0770E}"/>
                </a:ext>
              </a:extLst>
            </p:cNvPr>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sp>
        <p:nvSpPr>
          <p:cNvPr id="16" name="Freeform 16">
            <a:extLst>
              <a:ext uri="{FF2B5EF4-FFF2-40B4-BE49-F238E27FC236}">
                <a16:creationId xmlns:a16="http://schemas.microsoft.com/office/drawing/2014/main" id="{C09DF25F-FDE7-F042-3522-401B031B079C}"/>
              </a:ext>
            </a:extLst>
          </p:cNvPr>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17" name="TextBox 17">
            <a:extLst>
              <a:ext uri="{FF2B5EF4-FFF2-40B4-BE49-F238E27FC236}">
                <a16:creationId xmlns:a16="http://schemas.microsoft.com/office/drawing/2014/main" id="{5E49CD1D-4D82-D8F2-3623-59BC7C6340AC}"/>
              </a:ext>
            </a:extLst>
          </p:cNvPr>
          <p:cNvSpPr txBox="1"/>
          <p:nvPr/>
        </p:nvSpPr>
        <p:spPr>
          <a:xfrm>
            <a:off x="14099724" y="5805852"/>
            <a:ext cx="2611094" cy="370230"/>
          </a:xfrm>
          <a:prstGeom prst="rect">
            <a:avLst/>
          </a:prstGeom>
        </p:spPr>
        <p:txBody>
          <a:bodyPr lIns="0" tIns="0" rIns="0" bIns="0" rtlCol="0" anchor="t">
            <a:spAutoFit/>
          </a:bodyPr>
          <a:lstStyle/>
          <a:p>
            <a:pPr algn="ctr">
              <a:lnSpc>
                <a:spcPts val="1483"/>
              </a:lnSpc>
            </a:pPr>
            <a:r>
              <a:rPr lang="en-US" sz="1059" dirty="0">
                <a:solidFill>
                  <a:srgbClr val="FFFFFF"/>
                </a:solidFill>
                <a:latin typeface="Montserrat"/>
                <a:ea typeface="Montserrat"/>
                <a:cs typeface="Montserrat"/>
                <a:sym typeface="Montserrat"/>
              </a:rPr>
              <a:t>How are system improves the fraud detection  </a:t>
            </a:r>
          </a:p>
        </p:txBody>
      </p:sp>
      <p:sp>
        <p:nvSpPr>
          <p:cNvPr id="18" name="TextBox 18">
            <a:extLst>
              <a:ext uri="{FF2B5EF4-FFF2-40B4-BE49-F238E27FC236}">
                <a16:creationId xmlns:a16="http://schemas.microsoft.com/office/drawing/2014/main" id="{9DE3335E-4633-9C0D-B670-B1D1758C7EC7}"/>
              </a:ext>
            </a:extLst>
          </p:cNvPr>
          <p:cNvSpPr txBox="1"/>
          <p:nvPr/>
        </p:nvSpPr>
        <p:spPr>
          <a:xfrm>
            <a:off x="13735839" y="5096461"/>
            <a:ext cx="3386468" cy="667234"/>
          </a:xfrm>
          <a:prstGeom prst="rect">
            <a:avLst/>
          </a:prstGeom>
        </p:spPr>
        <p:txBody>
          <a:bodyPr lIns="0" tIns="0" rIns="0" bIns="0" rtlCol="0" anchor="t">
            <a:spAutoFit/>
          </a:bodyPr>
          <a:lstStyle/>
          <a:p>
            <a:pPr algn="ctr">
              <a:lnSpc>
                <a:spcPts val="2708"/>
              </a:lnSpc>
            </a:pPr>
            <a:r>
              <a:rPr lang="en-US" sz="1934" b="1" dirty="0">
                <a:solidFill>
                  <a:srgbClr val="FFFFFF"/>
                </a:solidFill>
                <a:latin typeface="Montserrat Bold"/>
                <a:ea typeface="Montserrat Bold"/>
                <a:cs typeface="Montserrat Bold"/>
                <a:sym typeface="Montserrat Bold"/>
              </a:rPr>
              <a:t>Summary &amp; Key Takeaways</a:t>
            </a:r>
          </a:p>
        </p:txBody>
      </p:sp>
      <p:sp>
        <p:nvSpPr>
          <p:cNvPr id="19" name="AutoShape 19">
            <a:extLst>
              <a:ext uri="{FF2B5EF4-FFF2-40B4-BE49-F238E27FC236}">
                <a16:creationId xmlns:a16="http://schemas.microsoft.com/office/drawing/2014/main" id="{08AC5908-F134-A0F0-E298-881FD6D5E22A}"/>
              </a:ext>
            </a:extLst>
          </p:cNvPr>
          <p:cNvSpPr/>
          <p:nvPr/>
        </p:nvSpPr>
        <p:spPr>
          <a:xfrm flipV="1">
            <a:off x="3334357" y="4479686"/>
            <a:ext cx="3112318" cy="1796897"/>
          </a:xfrm>
          <a:prstGeom prst="line">
            <a:avLst/>
          </a:prstGeom>
          <a:ln w="28575" cap="flat">
            <a:solidFill>
              <a:srgbClr val="FFFFFF"/>
            </a:solidFill>
            <a:prstDash val="solid"/>
            <a:headEnd type="oval" w="lg" len="lg"/>
            <a:tailEnd type="oval" w="lg" len="lg"/>
          </a:ln>
        </p:spPr>
      </p:sp>
      <p:sp>
        <p:nvSpPr>
          <p:cNvPr id="20" name="AutoShape 20">
            <a:extLst>
              <a:ext uri="{FF2B5EF4-FFF2-40B4-BE49-F238E27FC236}">
                <a16:creationId xmlns:a16="http://schemas.microsoft.com/office/drawing/2014/main" id="{945BCEA4-7EB7-3571-6DD7-7FB4E38E6FF9}"/>
              </a:ext>
            </a:extLst>
          </p:cNvPr>
          <p:cNvSpPr/>
          <p:nvPr/>
        </p:nvSpPr>
        <p:spPr>
          <a:xfrm flipV="1">
            <a:off x="11761783" y="4651731"/>
            <a:ext cx="3112318" cy="1796897"/>
          </a:xfrm>
          <a:prstGeom prst="line">
            <a:avLst/>
          </a:prstGeom>
          <a:ln w="28575" cap="flat">
            <a:solidFill>
              <a:srgbClr val="FFFFFF"/>
            </a:solidFill>
            <a:prstDash val="solid"/>
            <a:headEnd type="oval" w="lg" len="lg"/>
            <a:tailEnd type="oval" w="lg" len="lg"/>
          </a:ln>
        </p:spPr>
      </p:sp>
      <p:sp>
        <p:nvSpPr>
          <p:cNvPr id="21" name="AutoShape 21">
            <a:extLst>
              <a:ext uri="{FF2B5EF4-FFF2-40B4-BE49-F238E27FC236}">
                <a16:creationId xmlns:a16="http://schemas.microsoft.com/office/drawing/2014/main" id="{6433B984-42F8-DDE0-EE19-33443A4ACD98}"/>
              </a:ext>
            </a:extLst>
          </p:cNvPr>
          <p:cNvSpPr/>
          <p:nvPr/>
        </p:nvSpPr>
        <p:spPr>
          <a:xfrm flipH="1" flipV="1">
            <a:off x="7667544" y="4504493"/>
            <a:ext cx="3110724" cy="1799655"/>
          </a:xfrm>
          <a:prstGeom prst="line">
            <a:avLst/>
          </a:prstGeom>
          <a:ln w="28575" cap="flat">
            <a:solidFill>
              <a:srgbClr val="FFFFFF"/>
            </a:solidFill>
            <a:prstDash val="solid"/>
            <a:headEnd type="oval" w="lg" len="lg"/>
            <a:tailEnd type="oval" w="lg" len="lg"/>
          </a:ln>
        </p:spPr>
      </p:sp>
      <p:sp>
        <p:nvSpPr>
          <p:cNvPr id="22" name="Freeform 22">
            <a:extLst>
              <a:ext uri="{FF2B5EF4-FFF2-40B4-BE49-F238E27FC236}">
                <a16:creationId xmlns:a16="http://schemas.microsoft.com/office/drawing/2014/main" id="{EB8FAD37-E679-65B8-550C-F46CC4B0CF90}"/>
              </a:ext>
            </a:extLst>
          </p:cNvPr>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23" name="TextBox 23">
            <a:extLst>
              <a:ext uri="{FF2B5EF4-FFF2-40B4-BE49-F238E27FC236}">
                <a16:creationId xmlns:a16="http://schemas.microsoft.com/office/drawing/2014/main" id="{45112144-C0E6-B343-6719-716DBA38F65A}"/>
              </a:ext>
            </a:extLst>
          </p:cNvPr>
          <p:cNvSpPr txBox="1"/>
          <p:nvPr/>
        </p:nvSpPr>
        <p:spPr>
          <a:xfrm>
            <a:off x="2407657" y="6324955"/>
            <a:ext cx="902541" cy="475519"/>
          </a:xfrm>
          <a:prstGeom prst="rect">
            <a:avLst/>
          </a:prstGeom>
        </p:spPr>
        <p:txBody>
          <a:bodyPr lIns="0" tIns="0" rIns="0" bIns="0" rtlCol="0" anchor="t">
            <a:spAutoFit/>
          </a:bodyPr>
          <a:lstStyle/>
          <a:p>
            <a:pPr algn="ctr">
              <a:lnSpc>
                <a:spcPts val="3940"/>
              </a:lnSpc>
            </a:pPr>
            <a:r>
              <a:rPr lang="en-US" sz="2814" b="1" dirty="0">
                <a:solidFill>
                  <a:srgbClr val="010F1F"/>
                </a:solidFill>
                <a:latin typeface="Montserrat Bold"/>
                <a:ea typeface="Montserrat Bold"/>
                <a:cs typeface="Montserrat Bold"/>
                <a:sym typeface="Montserrat Bold"/>
              </a:rPr>
              <a:t>09</a:t>
            </a:r>
          </a:p>
        </p:txBody>
      </p:sp>
      <p:sp>
        <p:nvSpPr>
          <p:cNvPr id="24" name="TextBox 24">
            <a:extLst>
              <a:ext uri="{FF2B5EF4-FFF2-40B4-BE49-F238E27FC236}">
                <a16:creationId xmlns:a16="http://schemas.microsoft.com/office/drawing/2014/main" id="{7FD02D6E-2B13-1761-77D6-4D6D3BF67F07}"/>
              </a:ext>
            </a:extLst>
          </p:cNvPr>
          <p:cNvSpPr txBox="1"/>
          <p:nvPr/>
        </p:nvSpPr>
        <p:spPr>
          <a:xfrm>
            <a:off x="10785423" y="6413377"/>
            <a:ext cx="902541" cy="475519"/>
          </a:xfrm>
          <a:prstGeom prst="rect">
            <a:avLst/>
          </a:prstGeom>
        </p:spPr>
        <p:txBody>
          <a:bodyPr lIns="0" tIns="0" rIns="0" bIns="0" rtlCol="0" anchor="t">
            <a:spAutoFit/>
          </a:bodyPr>
          <a:lstStyle/>
          <a:p>
            <a:pPr algn="ctr">
              <a:lnSpc>
                <a:spcPts val="3940"/>
              </a:lnSpc>
            </a:pPr>
            <a:r>
              <a:rPr lang="en-US" sz="2814" b="1" dirty="0">
                <a:solidFill>
                  <a:srgbClr val="010F1F"/>
                </a:solidFill>
                <a:latin typeface="Montserrat Bold"/>
                <a:ea typeface="Montserrat Bold"/>
                <a:cs typeface="Montserrat Bold"/>
                <a:sym typeface="Montserrat Bold"/>
              </a:rPr>
              <a:t>11</a:t>
            </a:r>
          </a:p>
        </p:txBody>
      </p:sp>
      <p:sp>
        <p:nvSpPr>
          <p:cNvPr id="25" name="TextBox 25">
            <a:extLst>
              <a:ext uri="{FF2B5EF4-FFF2-40B4-BE49-F238E27FC236}">
                <a16:creationId xmlns:a16="http://schemas.microsoft.com/office/drawing/2014/main" id="{DF770C2E-CD90-6ECC-777E-293D7BF358B8}"/>
              </a:ext>
            </a:extLst>
          </p:cNvPr>
          <p:cNvSpPr txBox="1"/>
          <p:nvPr/>
        </p:nvSpPr>
        <p:spPr>
          <a:xfrm>
            <a:off x="6596540" y="4230553"/>
            <a:ext cx="902541" cy="475519"/>
          </a:xfrm>
          <a:prstGeom prst="rect">
            <a:avLst/>
          </a:prstGeom>
        </p:spPr>
        <p:txBody>
          <a:bodyPr lIns="0" tIns="0" rIns="0" bIns="0" rtlCol="0" anchor="t">
            <a:spAutoFit/>
          </a:bodyPr>
          <a:lstStyle/>
          <a:p>
            <a:pPr algn="ctr">
              <a:lnSpc>
                <a:spcPts val="3940"/>
              </a:lnSpc>
            </a:pPr>
            <a:r>
              <a:rPr lang="en-US" sz="2814" b="1" dirty="0">
                <a:solidFill>
                  <a:srgbClr val="010F1F"/>
                </a:solidFill>
                <a:latin typeface="Montserrat Bold"/>
                <a:ea typeface="Montserrat Bold"/>
                <a:cs typeface="Montserrat Bold"/>
                <a:sym typeface="Montserrat Bold"/>
              </a:rPr>
              <a:t>10</a:t>
            </a:r>
          </a:p>
        </p:txBody>
      </p:sp>
      <p:sp>
        <p:nvSpPr>
          <p:cNvPr id="26" name="TextBox 26">
            <a:extLst>
              <a:ext uri="{FF2B5EF4-FFF2-40B4-BE49-F238E27FC236}">
                <a16:creationId xmlns:a16="http://schemas.microsoft.com/office/drawing/2014/main" id="{EE9754FF-0DA4-2643-BEE4-20D7A65A7218}"/>
              </a:ext>
            </a:extLst>
          </p:cNvPr>
          <p:cNvSpPr txBox="1"/>
          <p:nvPr/>
        </p:nvSpPr>
        <p:spPr>
          <a:xfrm>
            <a:off x="14977803" y="4219017"/>
            <a:ext cx="902541" cy="475519"/>
          </a:xfrm>
          <a:prstGeom prst="rect">
            <a:avLst/>
          </a:prstGeom>
        </p:spPr>
        <p:txBody>
          <a:bodyPr lIns="0" tIns="0" rIns="0" bIns="0" rtlCol="0" anchor="t">
            <a:spAutoFit/>
          </a:bodyPr>
          <a:lstStyle/>
          <a:p>
            <a:pPr algn="ctr">
              <a:lnSpc>
                <a:spcPts val="3940"/>
              </a:lnSpc>
            </a:pPr>
            <a:r>
              <a:rPr lang="en-US" sz="2814" b="1" dirty="0">
                <a:solidFill>
                  <a:srgbClr val="010F1F"/>
                </a:solidFill>
                <a:latin typeface="Montserrat Bold"/>
                <a:ea typeface="Montserrat Bold"/>
                <a:cs typeface="Montserrat Bold"/>
                <a:sym typeface="Montserrat Bold"/>
              </a:rPr>
              <a:t>12</a:t>
            </a:r>
          </a:p>
        </p:txBody>
      </p:sp>
      <p:sp>
        <p:nvSpPr>
          <p:cNvPr id="27" name="TextBox 27">
            <a:extLst>
              <a:ext uri="{FF2B5EF4-FFF2-40B4-BE49-F238E27FC236}">
                <a16:creationId xmlns:a16="http://schemas.microsoft.com/office/drawing/2014/main" id="{91088B4F-70A9-B8CE-BE55-4FCAEEE6A263}"/>
              </a:ext>
            </a:extLst>
          </p:cNvPr>
          <p:cNvSpPr txBox="1"/>
          <p:nvPr/>
        </p:nvSpPr>
        <p:spPr>
          <a:xfrm>
            <a:off x="1553380" y="7736851"/>
            <a:ext cx="2611094" cy="562590"/>
          </a:xfrm>
          <a:prstGeom prst="rect">
            <a:avLst/>
          </a:prstGeom>
        </p:spPr>
        <p:txBody>
          <a:bodyPr lIns="0" tIns="0" rIns="0" bIns="0" rtlCol="0" anchor="t">
            <a:spAutoFit/>
          </a:bodyPr>
          <a:lstStyle/>
          <a:p>
            <a:pPr algn="ctr">
              <a:lnSpc>
                <a:spcPts val="1483"/>
              </a:lnSpc>
            </a:pPr>
            <a:r>
              <a:rPr lang="en-US" sz="1059" dirty="0">
                <a:solidFill>
                  <a:srgbClr val="FFFFFF"/>
                </a:solidFill>
                <a:latin typeface="Montserrat"/>
                <a:ea typeface="Montserrat"/>
                <a:cs typeface="Montserrat"/>
                <a:sym typeface="Montserrat"/>
              </a:rPr>
              <a:t>Uses supervised or unsupervised learning and applies the decision tree algorithm for anomaly detection </a:t>
            </a:r>
          </a:p>
        </p:txBody>
      </p:sp>
      <p:sp>
        <p:nvSpPr>
          <p:cNvPr id="28" name="TextBox 28">
            <a:extLst>
              <a:ext uri="{FF2B5EF4-FFF2-40B4-BE49-F238E27FC236}">
                <a16:creationId xmlns:a16="http://schemas.microsoft.com/office/drawing/2014/main" id="{16DED78A-D098-D4D5-7F7B-E1F97CE6A2CC}"/>
              </a:ext>
            </a:extLst>
          </p:cNvPr>
          <p:cNvSpPr txBox="1"/>
          <p:nvPr/>
        </p:nvSpPr>
        <p:spPr>
          <a:xfrm>
            <a:off x="9931147" y="7825274"/>
            <a:ext cx="2611094" cy="370230"/>
          </a:xfrm>
          <a:prstGeom prst="rect">
            <a:avLst/>
          </a:prstGeom>
        </p:spPr>
        <p:txBody>
          <a:bodyPr lIns="0" tIns="0" rIns="0" bIns="0" rtlCol="0" anchor="t">
            <a:spAutoFit/>
          </a:bodyPr>
          <a:lstStyle/>
          <a:p>
            <a:pPr algn="ctr">
              <a:lnSpc>
                <a:spcPts val="1483"/>
              </a:lnSpc>
            </a:pPr>
            <a:r>
              <a:rPr lang="en-US" sz="1059" dirty="0">
                <a:solidFill>
                  <a:srgbClr val="FFFFFF"/>
                </a:solidFill>
                <a:latin typeface="Montserrat"/>
                <a:ea typeface="Montserrat"/>
                <a:cs typeface="Montserrat"/>
                <a:sym typeface="Montserrat"/>
              </a:rPr>
              <a:t>In banking and financial institutions</a:t>
            </a:r>
          </a:p>
          <a:p>
            <a:pPr algn="ctr">
              <a:lnSpc>
                <a:spcPts val="1483"/>
              </a:lnSpc>
            </a:pPr>
            <a:r>
              <a:rPr lang="en-US" sz="1059" dirty="0">
                <a:solidFill>
                  <a:srgbClr val="FFFFFF"/>
                </a:solidFill>
                <a:latin typeface="Montserrat"/>
                <a:ea typeface="Montserrat"/>
                <a:cs typeface="Montserrat"/>
                <a:sym typeface="Montserrat"/>
              </a:rPr>
              <a:t>Ecommerce and fraud preventions</a:t>
            </a:r>
          </a:p>
        </p:txBody>
      </p:sp>
      <p:sp>
        <p:nvSpPr>
          <p:cNvPr id="29" name="TextBox 29">
            <a:extLst>
              <a:ext uri="{FF2B5EF4-FFF2-40B4-BE49-F238E27FC236}">
                <a16:creationId xmlns:a16="http://schemas.microsoft.com/office/drawing/2014/main" id="{1E6C7CF5-5B96-6AEC-CB54-832CC78EDF5B}"/>
              </a:ext>
            </a:extLst>
          </p:cNvPr>
          <p:cNvSpPr txBox="1"/>
          <p:nvPr/>
        </p:nvSpPr>
        <p:spPr>
          <a:xfrm>
            <a:off x="5742263" y="5642450"/>
            <a:ext cx="2611094" cy="370230"/>
          </a:xfrm>
          <a:prstGeom prst="rect">
            <a:avLst/>
          </a:prstGeom>
        </p:spPr>
        <p:txBody>
          <a:bodyPr lIns="0" tIns="0" rIns="0" bIns="0" rtlCol="0" anchor="t">
            <a:spAutoFit/>
          </a:bodyPr>
          <a:lstStyle/>
          <a:p>
            <a:pPr algn="ctr">
              <a:lnSpc>
                <a:spcPts val="1483"/>
              </a:lnSpc>
            </a:pPr>
            <a:r>
              <a:rPr lang="en-US" sz="1059" dirty="0">
                <a:solidFill>
                  <a:srgbClr val="FFFFFF"/>
                </a:solidFill>
                <a:latin typeface="Montserrat"/>
                <a:ea typeface="Montserrat"/>
                <a:cs typeface="Montserrat"/>
                <a:sym typeface="Montserrat"/>
              </a:rPr>
              <a:t>Live demo of the prototype or running model.</a:t>
            </a:r>
          </a:p>
        </p:txBody>
      </p:sp>
      <p:sp>
        <p:nvSpPr>
          <p:cNvPr id="30" name="TextBox 30">
            <a:extLst>
              <a:ext uri="{FF2B5EF4-FFF2-40B4-BE49-F238E27FC236}">
                <a16:creationId xmlns:a16="http://schemas.microsoft.com/office/drawing/2014/main" id="{36648E47-DFDF-163D-3C32-12821DF8B12F}"/>
              </a:ext>
            </a:extLst>
          </p:cNvPr>
          <p:cNvSpPr txBox="1"/>
          <p:nvPr/>
        </p:nvSpPr>
        <p:spPr>
          <a:xfrm>
            <a:off x="1165693" y="7202399"/>
            <a:ext cx="3386468" cy="320985"/>
          </a:xfrm>
          <a:prstGeom prst="rect">
            <a:avLst/>
          </a:prstGeom>
        </p:spPr>
        <p:txBody>
          <a:bodyPr lIns="0" tIns="0" rIns="0" bIns="0" rtlCol="0" anchor="t">
            <a:spAutoFit/>
          </a:bodyPr>
          <a:lstStyle/>
          <a:p>
            <a:pPr algn="ctr">
              <a:lnSpc>
                <a:spcPts val="2708"/>
              </a:lnSpc>
            </a:pPr>
            <a:r>
              <a:rPr lang="en-US" sz="1934" b="1" dirty="0">
                <a:solidFill>
                  <a:srgbClr val="FFFFFF"/>
                </a:solidFill>
                <a:latin typeface="Montserrat Bold"/>
                <a:ea typeface="Montserrat Bold"/>
                <a:cs typeface="Montserrat Bold"/>
                <a:sym typeface="Montserrat Bold"/>
              </a:rPr>
              <a:t>AI Model &amp; Algorithm</a:t>
            </a:r>
          </a:p>
        </p:txBody>
      </p:sp>
      <p:sp>
        <p:nvSpPr>
          <p:cNvPr id="31" name="TextBox 31">
            <a:extLst>
              <a:ext uri="{FF2B5EF4-FFF2-40B4-BE49-F238E27FC236}">
                <a16:creationId xmlns:a16="http://schemas.microsoft.com/office/drawing/2014/main" id="{83AFF964-2104-16EA-D7B7-48ED8F3E92E3}"/>
              </a:ext>
            </a:extLst>
          </p:cNvPr>
          <p:cNvSpPr txBox="1"/>
          <p:nvPr/>
        </p:nvSpPr>
        <p:spPr>
          <a:xfrm>
            <a:off x="9543460" y="7290822"/>
            <a:ext cx="3386468" cy="320985"/>
          </a:xfrm>
          <a:prstGeom prst="rect">
            <a:avLst/>
          </a:prstGeom>
        </p:spPr>
        <p:txBody>
          <a:bodyPr lIns="0" tIns="0" rIns="0" bIns="0" rtlCol="0" anchor="t">
            <a:spAutoFit/>
          </a:bodyPr>
          <a:lstStyle/>
          <a:p>
            <a:pPr algn="ctr">
              <a:lnSpc>
                <a:spcPts val="2708"/>
              </a:lnSpc>
            </a:pPr>
            <a:r>
              <a:rPr lang="en-US" sz="1934" b="1" dirty="0">
                <a:solidFill>
                  <a:srgbClr val="FFFFFF"/>
                </a:solidFill>
                <a:latin typeface="Montserrat Bold"/>
                <a:ea typeface="Montserrat Bold"/>
                <a:cs typeface="Montserrat Bold"/>
                <a:sym typeface="Montserrat Bold"/>
              </a:rPr>
              <a:t>Real-World Applications</a:t>
            </a:r>
          </a:p>
        </p:txBody>
      </p:sp>
      <p:sp>
        <p:nvSpPr>
          <p:cNvPr id="32" name="TextBox 32">
            <a:extLst>
              <a:ext uri="{FF2B5EF4-FFF2-40B4-BE49-F238E27FC236}">
                <a16:creationId xmlns:a16="http://schemas.microsoft.com/office/drawing/2014/main" id="{C0A8C320-6B0B-F5B9-A82A-0CF3272972FC}"/>
              </a:ext>
            </a:extLst>
          </p:cNvPr>
          <p:cNvSpPr txBox="1"/>
          <p:nvPr/>
        </p:nvSpPr>
        <p:spPr>
          <a:xfrm>
            <a:off x="5354576" y="5107998"/>
            <a:ext cx="3386468" cy="320985"/>
          </a:xfrm>
          <a:prstGeom prst="rect">
            <a:avLst/>
          </a:prstGeom>
        </p:spPr>
        <p:txBody>
          <a:bodyPr lIns="0" tIns="0" rIns="0" bIns="0" rtlCol="0" anchor="t">
            <a:spAutoFit/>
          </a:bodyPr>
          <a:lstStyle/>
          <a:p>
            <a:pPr algn="ctr">
              <a:lnSpc>
                <a:spcPts val="2708"/>
              </a:lnSpc>
            </a:pPr>
            <a:r>
              <a:rPr lang="en-US" sz="1934" b="1" dirty="0">
                <a:solidFill>
                  <a:srgbClr val="FFFFFF"/>
                </a:solidFill>
                <a:latin typeface="Montserrat Bold"/>
                <a:ea typeface="Montserrat Bold"/>
                <a:cs typeface="Montserrat Bold"/>
                <a:sym typeface="Montserrat Bold"/>
              </a:rPr>
              <a:t>Live Demo / Screenshots</a:t>
            </a:r>
          </a:p>
        </p:txBody>
      </p:sp>
    </p:spTree>
    <p:extLst>
      <p:ext uri="{BB962C8B-B14F-4D97-AF65-F5344CB8AC3E}">
        <p14:creationId xmlns:p14="http://schemas.microsoft.com/office/powerpoint/2010/main" val="4293504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116335" y="-49530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24706"/>
              </a:srgbClr>
            </a:solidFill>
          </p:spPr>
          <p:txBody>
            <a:bodyPr/>
            <a:lstStyle/>
            <a:p>
              <a:endParaRPr lang="en-IN" dirty="0"/>
            </a:p>
          </p:txBody>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3111"/>
                </a:lnSpc>
              </a:pPr>
              <a:endParaRPr/>
            </a:p>
          </p:txBody>
        </p:sp>
      </p:grpSp>
      <p:sp>
        <p:nvSpPr>
          <p:cNvPr id="6" name="Freeform 6"/>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3048000" y="419100"/>
            <a:ext cx="11002403" cy="1068369"/>
          </a:xfrm>
          <a:prstGeom prst="rect">
            <a:avLst/>
          </a:prstGeom>
        </p:spPr>
        <p:txBody>
          <a:bodyPr lIns="0" tIns="0" rIns="0" bIns="0" rtlCol="0" anchor="t">
            <a:spAutoFit/>
          </a:bodyPr>
          <a:lstStyle/>
          <a:p>
            <a:pPr algn="ctr">
              <a:lnSpc>
                <a:spcPts val="8959"/>
              </a:lnSpc>
            </a:pPr>
            <a:r>
              <a:rPr lang="en-US" sz="6399" b="1" dirty="0">
                <a:solidFill>
                  <a:srgbClr val="FFFFFF"/>
                </a:solidFill>
                <a:latin typeface="Montserrat Bold"/>
                <a:ea typeface="Montserrat Bold"/>
                <a:cs typeface="Montserrat Bold"/>
                <a:sym typeface="Montserrat Bold"/>
              </a:rPr>
              <a:t>Introduction</a:t>
            </a:r>
          </a:p>
        </p:txBody>
      </p:sp>
      <p:sp>
        <p:nvSpPr>
          <p:cNvPr id="18" name="TextBox 18"/>
          <p:cNvSpPr txBox="1"/>
          <p:nvPr/>
        </p:nvSpPr>
        <p:spPr>
          <a:xfrm>
            <a:off x="2909578" y="7091500"/>
            <a:ext cx="5238456" cy="236668"/>
          </a:xfrm>
          <a:prstGeom prst="rect">
            <a:avLst/>
          </a:prstGeom>
        </p:spPr>
        <p:txBody>
          <a:bodyPr lIns="0" tIns="0" rIns="0" bIns="0" rtlCol="0" anchor="t">
            <a:spAutoFit/>
          </a:bodyPr>
          <a:lstStyle/>
          <a:p>
            <a:pPr algn="ctr">
              <a:lnSpc>
                <a:spcPts val="1959"/>
              </a:lnSpc>
              <a:spcBef>
                <a:spcPct val="0"/>
              </a:spcBef>
            </a:pPr>
            <a:endParaRPr lang="en-US" sz="1399" dirty="0">
              <a:solidFill>
                <a:srgbClr val="FFFFFF"/>
              </a:solidFill>
              <a:latin typeface="Montserrat"/>
              <a:ea typeface="Montserrat"/>
              <a:cs typeface="Montserrat"/>
              <a:sym typeface="Montserrat"/>
            </a:endParaRPr>
          </a:p>
        </p:txBody>
      </p:sp>
      <p:sp>
        <p:nvSpPr>
          <p:cNvPr id="20" name="Freeform 20"/>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21" name="TextBox 20">
            <a:extLst>
              <a:ext uri="{FF2B5EF4-FFF2-40B4-BE49-F238E27FC236}">
                <a16:creationId xmlns:a16="http://schemas.microsoft.com/office/drawing/2014/main" id="{D1DA78CF-B3DE-1AB3-0378-9F9E270FBE71}"/>
              </a:ext>
            </a:extLst>
          </p:cNvPr>
          <p:cNvSpPr txBox="1"/>
          <p:nvPr/>
        </p:nvSpPr>
        <p:spPr>
          <a:xfrm>
            <a:off x="1213153" y="1906569"/>
            <a:ext cx="16230600" cy="6986528"/>
          </a:xfrm>
          <a:prstGeom prst="rect">
            <a:avLst/>
          </a:prstGeom>
          <a:noFill/>
        </p:spPr>
        <p:txBody>
          <a:bodyPr wrap="square" rtlCol="0">
            <a:spAutoFit/>
          </a:bodyPr>
          <a:lstStyle/>
          <a:p>
            <a:pPr>
              <a:buNone/>
            </a:pPr>
            <a:r>
              <a:rPr lang="en-US" sz="2800" dirty="0">
                <a:solidFill>
                  <a:schemeClr val="bg1"/>
                </a:solidFill>
              </a:rPr>
              <a:t>In today's digital era, financial transactions are increasingly conducted online, making banking systems prime targets for </a:t>
            </a:r>
            <a:r>
              <a:rPr lang="en-US" sz="2800" b="1" dirty="0">
                <a:solidFill>
                  <a:schemeClr val="bg1"/>
                </a:solidFill>
              </a:rPr>
              <a:t>cyber theft and fraudulent activities</a:t>
            </a:r>
            <a:r>
              <a:rPr lang="en-US" sz="2800" dirty="0">
                <a:solidFill>
                  <a:schemeClr val="bg1"/>
                </a:solidFill>
              </a:rPr>
              <a:t>. Cybercriminals exploit vulnerabilities in multi-bank transactions, leading to unauthorized fund transfers, identity theft, and large-scale financial fraud. To combat this, </a:t>
            </a:r>
            <a:r>
              <a:rPr lang="en-US" sz="2800" b="1" dirty="0">
                <a:solidFill>
                  <a:schemeClr val="bg1"/>
                </a:solidFill>
              </a:rPr>
              <a:t>AI-powered anomaly detection systems</a:t>
            </a:r>
            <a:r>
              <a:rPr lang="en-US" sz="2800" dirty="0">
                <a:solidFill>
                  <a:schemeClr val="bg1"/>
                </a:solidFill>
              </a:rPr>
              <a:t> are revolutionizing banking security. By leveraging </a:t>
            </a:r>
            <a:r>
              <a:rPr lang="en-US" sz="2800" b="1" dirty="0">
                <a:solidFill>
                  <a:schemeClr val="bg1"/>
                </a:solidFill>
              </a:rPr>
              <a:t>machine learning (ML) and big data analytics</a:t>
            </a:r>
            <a:r>
              <a:rPr lang="en-US" sz="2800" dirty="0">
                <a:solidFill>
                  <a:schemeClr val="bg1"/>
                </a:solidFill>
              </a:rPr>
              <a:t>, these systems can </a:t>
            </a:r>
            <a:r>
              <a:rPr lang="en-US" sz="2800" b="1" dirty="0">
                <a:solidFill>
                  <a:schemeClr val="bg1"/>
                </a:solidFill>
              </a:rPr>
              <a:t>identify unusual transaction patterns in real time</a:t>
            </a:r>
            <a:r>
              <a:rPr lang="en-US" sz="2800" dirty="0">
                <a:solidFill>
                  <a:schemeClr val="bg1"/>
                </a:solidFill>
              </a:rPr>
              <a:t>, flagging suspicious activities before financial losses occur. This approach enhances security, reduces false positives, and ensures safer transactions across multiple banks.</a:t>
            </a:r>
          </a:p>
          <a:p>
            <a:r>
              <a:rPr lang="en-US" sz="2800" dirty="0">
                <a:solidFill>
                  <a:schemeClr val="bg1"/>
                </a:solidFill>
              </a:rPr>
              <a:t>Our project focuses on developing an </a:t>
            </a:r>
            <a:r>
              <a:rPr lang="en-US" sz="2800" b="1" dirty="0">
                <a:solidFill>
                  <a:schemeClr val="bg1"/>
                </a:solidFill>
              </a:rPr>
              <a:t>AI-driven fraud detection system</a:t>
            </a:r>
            <a:r>
              <a:rPr lang="en-US" sz="2800" dirty="0">
                <a:solidFill>
                  <a:schemeClr val="bg1"/>
                </a:solidFill>
              </a:rPr>
              <a:t> that analyzes multi-bank transactions, detects anomalies, and prevents cyber theft effectively.</a:t>
            </a:r>
          </a:p>
          <a:p>
            <a:pPr>
              <a:buNone/>
            </a:pPr>
            <a:r>
              <a:rPr lang="en-US" sz="2800" dirty="0">
                <a:solidFill>
                  <a:schemeClr val="bg1"/>
                </a:solidFill>
              </a:rPr>
              <a:t>es rather than evolving attack patterns.</a:t>
            </a:r>
          </a:p>
          <a:p>
            <a:pPr>
              <a:buNone/>
            </a:pPr>
            <a:r>
              <a:rPr lang="en-US" sz="2800" dirty="0">
                <a:solidFill>
                  <a:schemeClr val="bg1"/>
                </a:solidFill>
              </a:rPr>
              <a:t>To combat this, </a:t>
            </a:r>
            <a:r>
              <a:rPr lang="en-US" sz="2800" b="1" dirty="0">
                <a:solidFill>
                  <a:schemeClr val="bg1"/>
                </a:solidFill>
              </a:rPr>
              <a:t>AI-powered anomaly detection systems</a:t>
            </a:r>
            <a:r>
              <a:rPr lang="en-US" sz="2800" dirty="0">
                <a:solidFill>
                  <a:schemeClr val="bg1"/>
                </a:solidFill>
              </a:rPr>
              <a:t> are revolutionizing banking security. By leveraging </a:t>
            </a:r>
            <a:r>
              <a:rPr lang="en-US" sz="2800" b="1" dirty="0">
                <a:solidFill>
                  <a:schemeClr val="bg1"/>
                </a:solidFill>
              </a:rPr>
              <a:t>machine learning (ML) and big data analytics</a:t>
            </a:r>
            <a:r>
              <a:rPr lang="en-US" sz="2800" dirty="0">
                <a:solidFill>
                  <a:schemeClr val="bg1"/>
                </a:solidFill>
              </a:rPr>
              <a:t>, these systems can </a:t>
            </a:r>
            <a:r>
              <a:rPr lang="en-US" sz="2800" b="1" dirty="0">
                <a:solidFill>
                  <a:schemeClr val="bg1"/>
                </a:solidFill>
              </a:rPr>
              <a:t>identify unusual transaction patterns in real time</a:t>
            </a:r>
            <a:r>
              <a:rPr lang="en-US" sz="2800" dirty="0">
                <a:solidFill>
                  <a:schemeClr val="bg1"/>
                </a:solidFill>
              </a:rPr>
              <a:t>, flagging suspicious activities before financial losses occur. This approach enhances security, reduces false positives, and ensures safer transactions across multiple banks.</a:t>
            </a:r>
          </a:p>
          <a:p>
            <a:r>
              <a:rPr lang="en-US" sz="2800" dirty="0">
                <a:solidFill>
                  <a:schemeClr val="bg1"/>
                </a:solidFill>
              </a:rPr>
              <a:t>Our project focuses on developing an </a:t>
            </a:r>
            <a:r>
              <a:rPr lang="en-US" sz="2800" b="1" dirty="0">
                <a:solidFill>
                  <a:schemeClr val="bg1"/>
                </a:solidFill>
              </a:rPr>
              <a:t>AI-driven fraud detection system</a:t>
            </a:r>
            <a:r>
              <a:rPr lang="en-US" sz="2800" dirty="0">
                <a:solidFill>
                  <a:schemeClr val="bg1"/>
                </a:solidFill>
              </a:rPr>
              <a:t> that analyzes multi-bank transactions, detects anomalies, and prevents cyber theft effectively.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19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r>
              <a:rPr lang="en-US" dirty="0" err="1"/>
              <a:t>jgjjgjhkjk</a:t>
            </a:r>
            <a:endParaRPr lang="en-IN" dirty="0"/>
          </a:p>
        </p:txBody>
      </p:sp>
      <p:sp>
        <p:nvSpPr>
          <p:cNvPr id="11" name="TextBox 11"/>
          <p:cNvSpPr txBox="1"/>
          <p:nvPr/>
        </p:nvSpPr>
        <p:spPr>
          <a:xfrm>
            <a:off x="5732611" y="4095040"/>
            <a:ext cx="3236284" cy="4207377"/>
          </a:xfrm>
          <a:prstGeom prst="rect">
            <a:avLst/>
          </a:prstGeom>
        </p:spPr>
        <p:txBody>
          <a:bodyPr lIns="50800" tIns="50800" rIns="50800" bIns="50800" rtlCol="0" anchor="ctr"/>
          <a:lstStyle/>
          <a:p>
            <a:pPr algn="ctr">
              <a:lnSpc>
                <a:spcPts val="3111"/>
              </a:lnSpc>
            </a:pPr>
            <a:endParaRPr/>
          </a:p>
        </p:txBody>
      </p:sp>
      <p:sp>
        <p:nvSpPr>
          <p:cNvPr id="12" name="Freeform 12"/>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2232384" y="268575"/>
            <a:ext cx="12938502" cy="1094740"/>
          </a:xfrm>
          <a:prstGeom prst="rect">
            <a:avLst/>
          </a:prstGeom>
        </p:spPr>
        <p:txBody>
          <a:bodyPr wrap="square" lIns="0" tIns="0" rIns="0" bIns="0" rtlCol="0" anchor="t">
            <a:spAutoFit/>
          </a:bodyPr>
          <a:lstStyle/>
          <a:p>
            <a:pPr algn="ctr">
              <a:lnSpc>
                <a:spcPts val="8959"/>
              </a:lnSpc>
            </a:pPr>
            <a:r>
              <a:rPr lang="en-US" sz="6399" b="1" dirty="0">
                <a:solidFill>
                  <a:srgbClr val="FFFFFF"/>
                </a:solidFill>
                <a:latin typeface="Montserrat Bold"/>
                <a:ea typeface="Montserrat Bold"/>
                <a:cs typeface="Montserrat Bold"/>
                <a:sym typeface="Montserrat Bold"/>
              </a:rPr>
              <a:t>Problem Statement(</a:t>
            </a:r>
          </a:p>
        </p:txBody>
      </p:sp>
      <p:sp>
        <p:nvSpPr>
          <p:cNvPr id="21" name="TextBox 21"/>
          <p:cNvSpPr txBox="1"/>
          <p:nvPr/>
        </p:nvSpPr>
        <p:spPr>
          <a:xfrm>
            <a:off x="2617687" y="6663543"/>
            <a:ext cx="2439758" cy="177869"/>
          </a:xfrm>
          <a:prstGeom prst="rect">
            <a:avLst/>
          </a:prstGeom>
        </p:spPr>
        <p:txBody>
          <a:bodyPr lIns="0" tIns="0" rIns="0" bIns="0" rtlCol="0" anchor="t">
            <a:spAutoFit/>
          </a:bodyPr>
          <a:lstStyle/>
          <a:p>
            <a:pPr algn="ctr">
              <a:lnSpc>
                <a:spcPts val="1483"/>
              </a:lnSpc>
            </a:pPr>
            <a:endParaRPr lang="en-US" sz="1059" dirty="0">
              <a:solidFill>
                <a:srgbClr val="010F1F"/>
              </a:solidFill>
              <a:latin typeface="Montserrat"/>
              <a:ea typeface="Montserrat"/>
              <a:cs typeface="Montserrat"/>
              <a:sym typeface="Montserrat"/>
            </a:endParaRPr>
          </a:p>
        </p:txBody>
      </p:sp>
      <p:sp>
        <p:nvSpPr>
          <p:cNvPr id="25" name="TextBox 25"/>
          <p:cNvSpPr txBox="1"/>
          <p:nvPr/>
        </p:nvSpPr>
        <p:spPr>
          <a:xfrm>
            <a:off x="2619518" y="5816000"/>
            <a:ext cx="2436096" cy="320985"/>
          </a:xfrm>
          <a:prstGeom prst="rect">
            <a:avLst/>
          </a:prstGeom>
        </p:spPr>
        <p:txBody>
          <a:bodyPr lIns="0" tIns="0" rIns="0" bIns="0" rtlCol="0" anchor="t">
            <a:spAutoFit/>
          </a:bodyPr>
          <a:lstStyle/>
          <a:p>
            <a:pPr algn="ctr">
              <a:lnSpc>
                <a:spcPts val="2708"/>
              </a:lnSpc>
            </a:pPr>
            <a:endParaRPr lang="en-US" sz="1934" b="1" dirty="0">
              <a:solidFill>
                <a:srgbClr val="010F1F"/>
              </a:solidFill>
              <a:latin typeface="Montserrat Bold"/>
              <a:ea typeface="Montserrat Bold"/>
              <a:cs typeface="Montserrat Bold"/>
              <a:sym typeface="Montserrat Bold"/>
            </a:endParaRPr>
          </a:p>
        </p:txBody>
      </p:sp>
      <p:sp>
        <p:nvSpPr>
          <p:cNvPr id="29" name="Freeform 29"/>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33" name="TextBox 32">
            <a:extLst>
              <a:ext uri="{FF2B5EF4-FFF2-40B4-BE49-F238E27FC236}">
                <a16:creationId xmlns:a16="http://schemas.microsoft.com/office/drawing/2014/main" id="{E2E0037B-8C8A-02F6-5D2D-A664E14A68C4}"/>
              </a:ext>
            </a:extLst>
          </p:cNvPr>
          <p:cNvSpPr txBox="1"/>
          <p:nvPr/>
        </p:nvSpPr>
        <p:spPr>
          <a:xfrm>
            <a:off x="838200" y="2091250"/>
            <a:ext cx="5181600" cy="3231654"/>
          </a:xfrm>
          <a:prstGeom prst="rect">
            <a:avLst/>
          </a:prstGeom>
          <a:noFill/>
        </p:spPr>
        <p:txBody>
          <a:bodyPr wrap="square" rtlCol="0">
            <a:spAutoFit/>
          </a:bodyPr>
          <a:lstStyle/>
          <a:p>
            <a:r>
              <a:rPr lang="en-US" sz="3600" b="1" u="sng" dirty="0">
                <a:solidFill>
                  <a:schemeClr val="bg1"/>
                </a:solidFill>
              </a:rPr>
              <a:t>How</a:t>
            </a:r>
            <a:r>
              <a:rPr lang="en-US" sz="3600" b="1" dirty="0">
                <a:solidFill>
                  <a:schemeClr val="bg1"/>
                </a:solidFill>
              </a:rPr>
              <a:t>?</a:t>
            </a:r>
          </a:p>
          <a:p>
            <a:pPr marL="514350" indent="-514350">
              <a:buAutoNum type="arabicPeriod"/>
            </a:pPr>
            <a:r>
              <a:rPr lang="en-US" sz="2800" b="1" dirty="0">
                <a:solidFill>
                  <a:schemeClr val="bg1"/>
                </a:solidFill>
              </a:rPr>
              <a:t>Weak Security Infrastructure</a:t>
            </a:r>
          </a:p>
          <a:p>
            <a:pPr marL="514350" indent="-514350">
              <a:buAutoNum type="arabicPeriod"/>
            </a:pPr>
            <a:r>
              <a:rPr lang="en-US" sz="2800" b="1" dirty="0">
                <a:solidFill>
                  <a:schemeClr val="bg1"/>
                </a:solidFill>
              </a:rPr>
              <a:t>Sophisticated Cyber Attacks</a:t>
            </a:r>
          </a:p>
          <a:p>
            <a:pPr marL="514350" indent="-514350">
              <a:buAutoNum type="arabicPeriod"/>
            </a:pPr>
            <a:r>
              <a:rPr lang="en-US" sz="2800" b="1" dirty="0">
                <a:solidFill>
                  <a:schemeClr val="bg1"/>
                </a:solidFill>
              </a:rPr>
              <a:t>Insider Threats &amp; Human Errors</a:t>
            </a:r>
          </a:p>
          <a:p>
            <a:pPr marL="514350" indent="-514350">
              <a:buAutoNum type="arabicPeriod"/>
            </a:pPr>
            <a:r>
              <a:rPr lang="en-US" sz="2800" b="1" dirty="0">
                <a:solidFill>
                  <a:schemeClr val="bg1"/>
                </a:solidFill>
              </a:rPr>
              <a:t>Lack of Real-Time Fraud Detection</a:t>
            </a:r>
          </a:p>
        </p:txBody>
      </p:sp>
      <p:sp>
        <p:nvSpPr>
          <p:cNvPr id="35" name="TextBox 34">
            <a:extLst>
              <a:ext uri="{FF2B5EF4-FFF2-40B4-BE49-F238E27FC236}">
                <a16:creationId xmlns:a16="http://schemas.microsoft.com/office/drawing/2014/main" id="{F8941955-3399-B501-BA0A-E719B70801B0}"/>
              </a:ext>
            </a:extLst>
          </p:cNvPr>
          <p:cNvSpPr txBox="1"/>
          <p:nvPr/>
        </p:nvSpPr>
        <p:spPr>
          <a:xfrm>
            <a:off x="4622927" y="6214314"/>
            <a:ext cx="6495877" cy="3231654"/>
          </a:xfrm>
          <a:prstGeom prst="rect">
            <a:avLst/>
          </a:prstGeom>
          <a:noFill/>
        </p:spPr>
        <p:txBody>
          <a:bodyPr wrap="square" rtlCol="0">
            <a:spAutoFit/>
          </a:bodyPr>
          <a:lstStyle/>
          <a:p>
            <a:r>
              <a:rPr lang="en-US" sz="3200" b="1" u="sng" dirty="0">
                <a:solidFill>
                  <a:schemeClr val="bg1"/>
                </a:solidFill>
              </a:rPr>
              <a:t>What</a:t>
            </a:r>
            <a:r>
              <a:rPr lang="en-US" sz="3200" b="1" dirty="0">
                <a:solidFill>
                  <a:schemeClr val="bg1"/>
                </a:solidFill>
              </a:rPr>
              <a:t>?</a:t>
            </a:r>
          </a:p>
          <a:p>
            <a:r>
              <a:rPr lang="en-US" sz="2800" b="1" dirty="0">
                <a:solidFill>
                  <a:schemeClr val="bg1"/>
                </a:solidFill>
              </a:rPr>
              <a:t>Cyber theft involves the unauthorized access or theft of financial data, while anomaly detection is an AI-driven technique that identifies unusual transactions to prevent such fraud and cyber threats.</a:t>
            </a:r>
          </a:p>
        </p:txBody>
      </p:sp>
      <p:sp>
        <p:nvSpPr>
          <p:cNvPr id="36" name="TextBox 35">
            <a:extLst>
              <a:ext uri="{FF2B5EF4-FFF2-40B4-BE49-F238E27FC236}">
                <a16:creationId xmlns:a16="http://schemas.microsoft.com/office/drawing/2014/main" id="{B9DAB989-F103-4881-BCB1-F7970F0215C8}"/>
              </a:ext>
            </a:extLst>
          </p:cNvPr>
          <p:cNvSpPr txBox="1"/>
          <p:nvPr/>
        </p:nvSpPr>
        <p:spPr>
          <a:xfrm>
            <a:off x="10914211" y="1973022"/>
            <a:ext cx="7010400" cy="4031873"/>
          </a:xfrm>
          <a:prstGeom prst="rect">
            <a:avLst/>
          </a:prstGeom>
          <a:noFill/>
        </p:spPr>
        <p:txBody>
          <a:bodyPr wrap="square" rtlCol="0">
            <a:spAutoFit/>
          </a:bodyPr>
          <a:lstStyle/>
          <a:p>
            <a:r>
              <a:rPr lang="en-US" sz="3200" b="1" u="sng" dirty="0">
                <a:solidFill>
                  <a:schemeClr val="bg1"/>
                </a:solidFill>
              </a:rPr>
              <a:t>Why</a:t>
            </a:r>
            <a:r>
              <a:rPr lang="en-US" sz="3200" b="1" dirty="0">
                <a:solidFill>
                  <a:schemeClr val="bg1"/>
                </a:solidFill>
              </a:rPr>
              <a:t>?</a:t>
            </a:r>
          </a:p>
          <a:p>
            <a:r>
              <a:rPr lang="en-US" sz="3200" b="1" dirty="0">
                <a:solidFill>
                  <a:schemeClr val="bg1"/>
                </a:solidFill>
              </a:rPr>
              <a:t>Cyber theft occurs due to security vulnerabilities, human errors, and evolving cyber threats that exploit banking systems. Anomaly detection happens as a preventive measure to identify unusual transaction patterns and detect fraud in real time.</a:t>
            </a:r>
            <a:endParaRPr lang="en-IN" sz="3200" b="1"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00" y="-127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TextBox 3"/>
          <p:cNvSpPr txBox="1"/>
          <p:nvPr/>
        </p:nvSpPr>
        <p:spPr>
          <a:xfrm>
            <a:off x="3505200" y="114300"/>
            <a:ext cx="11002403" cy="2222532"/>
          </a:xfrm>
          <a:prstGeom prst="rect">
            <a:avLst/>
          </a:prstGeom>
        </p:spPr>
        <p:txBody>
          <a:bodyPr wrap="square" lIns="0" tIns="0" rIns="0" bIns="0" rtlCol="0" anchor="t">
            <a:spAutoFit/>
          </a:bodyPr>
          <a:lstStyle/>
          <a:p>
            <a:pPr algn="ctr">
              <a:lnSpc>
                <a:spcPts val="8959"/>
              </a:lnSpc>
            </a:pPr>
            <a:r>
              <a:rPr lang="en-US" sz="6399" b="1" dirty="0">
                <a:solidFill>
                  <a:srgbClr val="FFFFFF"/>
                </a:solidFill>
                <a:latin typeface="Montserrat Bold"/>
                <a:ea typeface="Montserrat Bold"/>
                <a:cs typeface="Montserrat Bold"/>
                <a:sym typeface="Montserrat Bold"/>
              </a:rPr>
              <a:t>Existing solutions and their limitations</a:t>
            </a:r>
          </a:p>
        </p:txBody>
      </p:sp>
      <p:sp>
        <p:nvSpPr>
          <p:cNvPr id="4" name="Freeform 4"/>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5" name="Freeform 5"/>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588866" y="2909564"/>
            <a:ext cx="7696200" cy="6420604"/>
          </a:xfrm>
          <a:prstGeom prst="rect">
            <a:avLst/>
          </a:prstGeom>
        </p:spPr>
        <p:txBody>
          <a:bodyPr wrap="square" lIns="0" tIns="0" rIns="0" bIns="0" rtlCol="0" anchor="t">
            <a:spAutoFit/>
          </a:bodyPr>
          <a:lstStyle/>
          <a:p>
            <a:pPr algn="ctr">
              <a:lnSpc>
                <a:spcPts val="2499"/>
              </a:lnSpc>
            </a:pPr>
            <a:r>
              <a:rPr lang="en-US" sz="3600" b="1" dirty="0">
                <a:solidFill>
                  <a:srgbClr val="FFFFFF"/>
                </a:solidFill>
                <a:latin typeface="Montserrat"/>
                <a:ea typeface="Montserrat"/>
                <a:cs typeface="Montserrat"/>
                <a:sym typeface="Montserrat"/>
              </a:rPr>
              <a:t>Existing Solutions</a:t>
            </a:r>
          </a:p>
          <a:p>
            <a:pPr algn="ctr">
              <a:lnSpc>
                <a:spcPts val="2499"/>
              </a:lnSpc>
            </a:pPr>
            <a:endParaRPr lang="en-US" sz="2800" dirty="0">
              <a:solidFill>
                <a:srgbClr val="FFFFFF"/>
              </a:solidFill>
              <a:latin typeface="Montserrat"/>
              <a:ea typeface="Montserrat"/>
              <a:cs typeface="Montserrat"/>
              <a:sym typeface="Montserrat"/>
            </a:endParaRPr>
          </a:p>
          <a:p>
            <a:pPr algn="ctr">
              <a:lnSpc>
                <a:spcPts val="2499"/>
              </a:lnSpc>
            </a:pPr>
            <a:endParaRPr lang="en-US" sz="2800" dirty="0">
              <a:solidFill>
                <a:srgbClr val="FFFFFF"/>
              </a:solidFill>
              <a:latin typeface="Montserrat"/>
              <a:ea typeface="Montserrat"/>
              <a:cs typeface="Montserrat"/>
              <a:sym typeface="Montserrat"/>
            </a:endParaRPr>
          </a:p>
          <a:p>
            <a:pPr algn="ctr">
              <a:lnSpc>
                <a:spcPts val="2499"/>
              </a:lnSpc>
            </a:pPr>
            <a:r>
              <a:rPr lang="en-US" sz="2800" dirty="0">
                <a:solidFill>
                  <a:srgbClr val="FFFFFF"/>
                </a:solidFill>
                <a:latin typeface="Montserrat"/>
                <a:ea typeface="Montserrat"/>
                <a:cs typeface="Montserrat"/>
                <a:sym typeface="Montserrat"/>
              </a:rPr>
              <a:t>​To combat cyber theft and detect anomalies in multi-bank transactions, several advanced tools and platforms are available. Here are some notable solutions:</a:t>
            </a:r>
          </a:p>
          <a:p>
            <a:pPr algn="ctr">
              <a:lnSpc>
                <a:spcPts val="2499"/>
              </a:lnSpc>
            </a:pPr>
            <a:endParaRPr lang="en-US" sz="2800" dirty="0">
              <a:solidFill>
                <a:srgbClr val="FFFFFF"/>
              </a:solidFill>
              <a:latin typeface="Montserrat"/>
              <a:ea typeface="Montserrat"/>
              <a:cs typeface="Montserrat"/>
              <a:sym typeface="Montserrat"/>
            </a:endParaRPr>
          </a:p>
          <a:p>
            <a:pPr>
              <a:lnSpc>
                <a:spcPts val="2499"/>
              </a:lnSpc>
            </a:pPr>
            <a:r>
              <a:rPr lang="en-US" sz="2800" dirty="0">
                <a:solidFill>
                  <a:srgbClr val="FFFFFF"/>
                </a:solidFill>
                <a:latin typeface="Montserrat"/>
                <a:ea typeface="Montserrat"/>
                <a:cs typeface="Montserrat"/>
                <a:sym typeface="Montserrat"/>
              </a:rPr>
              <a:t>1.Feedzai.</a:t>
            </a:r>
          </a:p>
          <a:p>
            <a:pPr>
              <a:lnSpc>
                <a:spcPts val="2499"/>
              </a:lnSpc>
            </a:pPr>
            <a:r>
              <a:rPr lang="en-US" sz="2800" dirty="0">
                <a:solidFill>
                  <a:srgbClr val="FFFFFF"/>
                </a:solidFill>
                <a:latin typeface="Montserrat"/>
                <a:ea typeface="Montserrat"/>
                <a:cs typeface="Montserrat"/>
                <a:sym typeface="Montserrat"/>
              </a:rPr>
              <a:t>2.HighRadius Anomaly Management        Software</a:t>
            </a:r>
          </a:p>
          <a:p>
            <a:pPr>
              <a:lnSpc>
                <a:spcPts val="2499"/>
              </a:lnSpc>
            </a:pPr>
            <a:r>
              <a:rPr lang="en-US" sz="2800" dirty="0">
                <a:solidFill>
                  <a:srgbClr val="FFFFFF"/>
                </a:solidFill>
                <a:latin typeface="Montserrat"/>
                <a:ea typeface="Montserrat"/>
                <a:cs typeface="Montserrat"/>
                <a:sym typeface="Montserrat"/>
              </a:rPr>
              <a:t>3.CrowdStrike Falcon</a:t>
            </a:r>
          </a:p>
          <a:p>
            <a:pPr>
              <a:lnSpc>
                <a:spcPts val="2499"/>
              </a:lnSpc>
            </a:pPr>
            <a:r>
              <a:rPr lang="en-US" sz="2800" dirty="0">
                <a:solidFill>
                  <a:srgbClr val="FFFFFF"/>
                </a:solidFill>
                <a:latin typeface="Montserrat"/>
                <a:ea typeface="Montserrat"/>
                <a:cs typeface="Montserrat"/>
                <a:sym typeface="Montserrat"/>
              </a:rPr>
              <a:t>4.Deep Instinct</a:t>
            </a:r>
          </a:p>
          <a:p>
            <a:pPr>
              <a:lnSpc>
                <a:spcPts val="2499"/>
              </a:lnSpc>
            </a:pPr>
            <a:r>
              <a:rPr lang="en-US" sz="2800" dirty="0">
                <a:solidFill>
                  <a:srgbClr val="FFFFFF"/>
                </a:solidFill>
                <a:latin typeface="Montserrat"/>
                <a:ea typeface="Montserrat"/>
                <a:cs typeface="Montserrat"/>
                <a:sym typeface="Montserrat"/>
              </a:rPr>
              <a:t>5.McAfee </a:t>
            </a:r>
            <a:r>
              <a:rPr lang="en-US" sz="2800" dirty="0" err="1">
                <a:solidFill>
                  <a:srgbClr val="FFFFFF"/>
                </a:solidFill>
                <a:latin typeface="Montserrat"/>
                <a:ea typeface="Montserrat"/>
                <a:cs typeface="Montserrat"/>
                <a:sym typeface="Montserrat"/>
              </a:rPr>
              <a:t>MVision</a:t>
            </a:r>
            <a:r>
              <a:rPr lang="en-US" sz="2800" dirty="0">
                <a:solidFill>
                  <a:srgbClr val="FFFFFF"/>
                </a:solidFill>
                <a:latin typeface="Montserrat"/>
                <a:ea typeface="Montserrat"/>
                <a:cs typeface="Montserrat"/>
                <a:sym typeface="Montserrat"/>
              </a:rPr>
              <a:t> Cloud </a:t>
            </a:r>
          </a:p>
          <a:p>
            <a:pPr algn="ctr">
              <a:lnSpc>
                <a:spcPts val="2499"/>
              </a:lnSpc>
            </a:pPr>
            <a:endParaRPr lang="en-US" sz="2800" dirty="0">
              <a:solidFill>
                <a:srgbClr val="FFFFFF"/>
              </a:solidFill>
              <a:latin typeface="Montserrat"/>
              <a:ea typeface="Montserrat"/>
              <a:cs typeface="Montserrat"/>
              <a:sym typeface="Montserrat"/>
            </a:endParaRPr>
          </a:p>
          <a:p>
            <a:pPr algn="ctr">
              <a:lnSpc>
                <a:spcPts val="2499"/>
              </a:lnSpc>
            </a:pPr>
            <a:r>
              <a:rPr lang="en-US" sz="2800" dirty="0">
                <a:solidFill>
                  <a:srgbClr val="FFFFFF"/>
                </a:solidFill>
                <a:latin typeface="Montserrat"/>
                <a:ea typeface="Montserrat"/>
                <a:cs typeface="Montserrat"/>
                <a:sym typeface="Montserrat"/>
              </a:rPr>
              <a:t>These tools leverage advanced technologies such as artificial intelligence and machine learning to enhance the detection and prevention of fraudulent activities in financial transactions</a:t>
            </a:r>
            <a:r>
              <a:rPr lang="en-US" sz="1785" dirty="0">
                <a:solidFill>
                  <a:srgbClr val="FFFFFF"/>
                </a:solidFill>
                <a:latin typeface="Montserrat"/>
                <a:ea typeface="Montserrat"/>
                <a:cs typeface="Montserrat"/>
                <a:sym typeface="Montserrat"/>
              </a:rPr>
              <a:t>.</a:t>
            </a:r>
          </a:p>
        </p:txBody>
      </p:sp>
      <p:cxnSp>
        <p:nvCxnSpPr>
          <p:cNvPr id="8" name="Straight Connector 7">
            <a:extLst>
              <a:ext uri="{FF2B5EF4-FFF2-40B4-BE49-F238E27FC236}">
                <a16:creationId xmlns:a16="http://schemas.microsoft.com/office/drawing/2014/main" id="{BDE7B8B2-B807-39D6-0A02-415566CF0B04}"/>
              </a:ext>
            </a:extLst>
          </p:cNvPr>
          <p:cNvCxnSpPr>
            <a:cxnSpLocks/>
          </p:cNvCxnSpPr>
          <p:nvPr/>
        </p:nvCxnSpPr>
        <p:spPr>
          <a:xfrm>
            <a:off x="9144000" y="3314700"/>
            <a:ext cx="0" cy="5947603"/>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A48A3E1B-4187-4B43-7F0B-9271AA0DE6F9}"/>
              </a:ext>
            </a:extLst>
          </p:cNvPr>
          <p:cNvSpPr txBox="1"/>
          <p:nvPr/>
        </p:nvSpPr>
        <p:spPr>
          <a:xfrm>
            <a:off x="9753600" y="2629799"/>
            <a:ext cx="6608664" cy="6924973"/>
          </a:xfrm>
          <a:prstGeom prst="rect">
            <a:avLst/>
          </a:prstGeom>
          <a:noFill/>
        </p:spPr>
        <p:txBody>
          <a:bodyPr wrap="square" rtlCol="0">
            <a:spAutoFit/>
          </a:bodyPr>
          <a:lstStyle/>
          <a:p>
            <a:r>
              <a:rPr lang="en-US" sz="3600" b="1" dirty="0">
                <a:solidFill>
                  <a:schemeClr val="bg1"/>
                </a:solidFill>
              </a:rPr>
              <a:t>Limitations:</a:t>
            </a:r>
          </a:p>
          <a:p>
            <a:endParaRPr lang="en-US" sz="3600" b="1" dirty="0">
              <a:solidFill>
                <a:schemeClr val="bg1"/>
              </a:solidFill>
            </a:endParaRPr>
          </a:p>
          <a:p>
            <a:pPr marL="514350" indent="-514350">
              <a:buAutoNum type="arabicPeriod"/>
            </a:pPr>
            <a:r>
              <a:rPr lang="en-US" sz="2800" dirty="0">
                <a:solidFill>
                  <a:schemeClr val="bg1"/>
                </a:solidFill>
              </a:rPr>
              <a:t>Expensive and mainly focused on endpoint security, not directly designed for financial fraud detection.</a:t>
            </a:r>
          </a:p>
          <a:p>
            <a:pPr marL="514350" indent="-514350">
              <a:buAutoNum type="arabicPeriod"/>
            </a:pPr>
            <a:r>
              <a:rPr lang="en-US" sz="2800" dirty="0">
                <a:solidFill>
                  <a:schemeClr val="bg1"/>
                </a:solidFill>
              </a:rPr>
              <a:t>May struggle with real-time financial fraud detection and lacks comprehensive AI-driven anomaly detection for multi-bank transactions.</a:t>
            </a:r>
          </a:p>
          <a:p>
            <a:pPr marL="514350" indent="-514350">
              <a:buAutoNum type="arabicPeriod"/>
            </a:pPr>
            <a:r>
              <a:rPr lang="en-US" sz="2800" dirty="0">
                <a:solidFill>
                  <a:schemeClr val="bg1"/>
                </a:solidFill>
              </a:rPr>
              <a:t> Requires high computational power, and detection accuracy may drop for newly emerging fraud tactics.</a:t>
            </a:r>
          </a:p>
          <a:p>
            <a:pPr marL="514350" indent="-514350">
              <a:buAutoNum type="arabicPeriod"/>
            </a:pPr>
            <a:endParaRPr lang="en-US" sz="2800" dirty="0">
              <a:solidFill>
                <a:schemeClr val="bg1"/>
              </a:solidFill>
            </a:endParaRPr>
          </a:p>
          <a:p>
            <a:pPr marL="514350" indent="-514350">
              <a:buAutoNum type="arabicPeriod"/>
            </a:pPr>
            <a:endParaRPr lang="en-US" sz="3200" dirty="0">
              <a:solidFill>
                <a:schemeClr val="bg1"/>
              </a:solidFill>
            </a:endParaRPr>
          </a:p>
          <a:p>
            <a:endParaRPr lang="en-IN" sz="3200"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24706"/>
              </a:srgbClr>
            </a:solidFill>
          </p:spPr>
          <p:txBody>
            <a:bodyPr/>
            <a:lstStyle/>
            <a:p>
              <a:r>
                <a:rPr lang="en-US" dirty="0"/>
                <a:t>n</a:t>
              </a:r>
              <a:endParaRPr lang="en-IN" dirty="0"/>
            </a:p>
          </p:txBody>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3111"/>
                </a:lnSpc>
              </a:pPr>
              <a:endParaRPr/>
            </a:p>
          </p:txBody>
        </p:sp>
      </p:grpSp>
      <p:sp>
        <p:nvSpPr>
          <p:cNvPr id="6" name="Freeform 6"/>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32" name="TextBox 32"/>
          <p:cNvSpPr txBox="1"/>
          <p:nvPr/>
        </p:nvSpPr>
        <p:spPr>
          <a:xfrm>
            <a:off x="3642799" y="450952"/>
            <a:ext cx="11002403" cy="1074718"/>
          </a:xfrm>
          <a:prstGeom prst="rect">
            <a:avLst/>
          </a:prstGeom>
        </p:spPr>
        <p:txBody>
          <a:bodyPr lIns="0" tIns="0" rIns="0" bIns="0" rtlCol="0" anchor="t">
            <a:spAutoFit/>
          </a:bodyPr>
          <a:lstStyle/>
          <a:p>
            <a:pPr algn="ctr">
              <a:lnSpc>
                <a:spcPts val="8959"/>
              </a:lnSpc>
            </a:pPr>
            <a:r>
              <a:rPr lang="en-US" sz="6600" b="1" dirty="0">
                <a:solidFill>
                  <a:srgbClr val="FFFFFF"/>
                </a:solidFill>
                <a:latin typeface="Montserrat Bold"/>
                <a:ea typeface="Montserrat Bold"/>
                <a:cs typeface="Montserrat Bold"/>
                <a:sym typeface="Montserrat Bold"/>
              </a:rPr>
              <a:t>Our Solution</a:t>
            </a:r>
          </a:p>
        </p:txBody>
      </p:sp>
      <p:sp>
        <p:nvSpPr>
          <p:cNvPr id="33" name="TextBox 33"/>
          <p:cNvSpPr txBox="1"/>
          <p:nvPr/>
        </p:nvSpPr>
        <p:spPr>
          <a:xfrm>
            <a:off x="1305683" y="7241799"/>
            <a:ext cx="2404934" cy="236668"/>
          </a:xfrm>
          <a:prstGeom prst="rect">
            <a:avLst/>
          </a:prstGeom>
        </p:spPr>
        <p:txBody>
          <a:bodyPr lIns="0" tIns="0" rIns="0" bIns="0" rtlCol="0" anchor="t">
            <a:spAutoFit/>
          </a:bodyPr>
          <a:lstStyle/>
          <a:p>
            <a:pPr algn="ctr">
              <a:lnSpc>
                <a:spcPts val="1959"/>
              </a:lnSpc>
              <a:spcBef>
                <a:spcPct val="0"/>
              </a:spcBef>
            </a:pPr>
            <a:r>
              <a:rPr lang="en-US" sz="1399" dirty="0">
                <a:solidFill>
                  <a:srgbClr val="FFFFFF"/>
                </a:solidFill>
                <a:latin typeface="Montserrat"/>
                <a:ea typeface="Montserrat"/>
                <a:cs typeface="Montserrat"/>
                <a:sym typeface="Montserrat"/>
              </a:rPr>
              <a:t>.</a:t>
            </a:r>
          </a:p>
        </p:txBody>
      </p:sp>
      <p:sp>
        <p:nvSpPr>
          <p:cNvPr id="37" name="TextBox 37"/>
          <p:cNvSpPr txBox="1"/>
          <p:nvPr/>
        </p:nvSpPr>
        <p:spPr>
          <a:xfrm>
            <a:off x="14577383" y="7241799"/>
            <a:ext cx="2404934" cy="236668"/>
          </a:xfrm>
          <a:prstGeom prst="rect">
            <a:avLst/>
          </a:prstGeom>
        </p:spPr>
        <p:txBody>
          <a:bodyPr lIns="0" tIns="0" rIns="0" bIns="0" rtlCol="0" anchor="t">
            <a:spAutoFit/>
          </a:bodyPr>
          <a:lstStyle/>
          <a:p>
            <a:pPr algn="ctr">
              <a:lnSpc>
                <a:spcPts val="1959"/>
              </a:lnSpc>
              <a:spcBef>
                <a:spcPct val="0"/>
              </a:spcBef>
            </a:pPr>
            <a:r>
              <a:rPr lang="en-US" sz="1399" dirty="0">
                <a:solidFill>
                  <a:srgbClr val="FFFFFF"/>
                </a:solidFill>
                <a:latin typeface="Montserrat"/>
                <a:ea typeface="Montserrat"/>
                <a:cs typeface="Montserrat"/>
                <a:sym typeface="Montserrat"/>
              </a:rPr>
              <a:t>.</a:t>
            </a:r>
          </a:p>
        </p:txBody>
      </p:sp>
      <p:sp>
        <p:nvSpPr>
          <p:cNvPr id="38" name="Freeform 38"/>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45" name="TextBox 44">
            <a:extLst>
              <a:ext uri="{FF2B5EF4-FFF2-40B4-BE49-F238E27FC236}">
                <a16:creationId xmlns:a16="http://schemas.microsoft.com/office/drawing/2014/main" id="{0E73F511-2179-9B2B-EDFB-93942AA87174}"/>
              </a:ext>
            </a:extLst>
          </p:cNvPr>
          <p:cNvSpPr txBox="1"/>
          <p:nvPr/>
        </p:nvSpPr>
        <p:spPr>
          <a:xfrm>
            <a:off x="457200" y="3029091"/>
            <a:ext cx="10363200" cy="4893647"/>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rPr>
              <a:t>Compared other available options out product based on being simple to use for any one either he’s an expert or a compete rookie in technical knowledge.</a:t>
            </a:r>
          </a:p>
          <a:p>
            <a:pPr marL="457200" indent="-457200">
              <a:buFont typeface="Arial" panose="020B0604020202020204" pitchFamily="34" charset="0"/>
              <a:buChar char="•"/>
            </a:pPr>
            <a:endParaRPr lang="en-US" sz="3200" dirty="0">
              <a:solidFill>
                <a:schemeClr val="bg1"/>
              </a:solidFill>
            </a:endParaRPr>
          </a:p>
          <a:p>
            <a:pPr marL="457200" indent="-457200">
              <a:buFont typeface="Arial" panose="020B0604020202020204" pitchFamily="34" charset="0"/>
              <a:buChar char="•"/>
            </a:pPr>
            <a:r>
              <a:rPr lang="en-US" sz="3200" dirty="0">
                <a:solidFill>
                  <a:schemeClr val="bg1"/>
                </a:solidFill>
              </a:rPr>
              <a:t>Our project offers a quick scan over transactions </a:t>
            </a:r>
            <a:r>
              <a:rPr lang="en-US" sz="3200" dirty="0" err="1">
                <a:solidFill>
                  <a:schemeClr val="bg1"/>
                </a:solidFill>
              </a:rPr>
              <a:t>withnml</a:t>
            </a:r>
            <a:r>
              <a:rPr lang="en-US" sz="3200" dirty="0">
                <a:solidFill>
                  <a:schemeClr val="bg1"/>
                </a:solidFill>
              </a:rPr>
              <a:t> model trained over by thousands of dataset.</a:t>
            </a:r>
          </a:p>
          <a:p>
            <a:pPr marL="457200" indent="-457200">
              <a:buFont typeface="Arial" panose="020B0604020202020204" pitchFamily="34" charset="0"/>
              <a:buChar char="•"/>
            </a:pPr>
            <a:endParaRPr lang="en-US" sz="3200" dirty="0">
              <a:solidFill>
                <a:schemeClr val="bg1"/>
              </a:solidFill>
            </a:endParaRPr>
          </a:p>
          <a:p>
            <a:pPr marL="457200" indent="-457200">
              <a:buFont typeface="Arial" panose="020B0604020202020204" pitchFamily="34" charset="0"/>
              <a:buChar char="•"/>
            </a:pPr>
            <a:r>
              <a:rPr lang="en-US" sz="3200" dirty="0">
                <a:solidFill>
                  <a:schemeClr val="bg1"/>
                </a:solidFill>
              </a:rPr>
              <a:t>Our project </a:t>
            </a:r>
            <a:r>
              <a:rPr lang="en-US" sz="3200" dirty="0" err="1">
                <a:solidFill>
                  <a:schemeClr val="bg1"/>
                </a:solidFill>
              </a:rPr>
              <a:t>would’nt</a:t>
            </a:r>
            <a:r>
              <a:rPr lang="en-US" sz="3200" dirty="0">
                <a:solidFill>
                  <a:schemeClr val="bg1"/>
                </a:solidFill>
              </a:rPr>
              <a:t> be much higher power </a:t>
            </a:r>
            <a:r>
              <a:rPr lang="en-US" sz="3200" dirty="0" err="1">
                <a:solidFill>
                  <a:schemeClr val="bg1"/>
                </a:solidFill>
              </a:rPr>
              <a:t>hungryin</a:t>
            </a:r>
            <a:r>
              <a:rPr lang="en-US" sz="3200" dirty="0">
                <a:solidFill>
                  <a:schemeClr val="bg1"/>
                </a:solidFill>
              </a:rPr>
              <a:t> comparison to other .</a:t>
            </a:r>
          </a:p>
          <a:p>
            <a:endParaRPr lang="en-IN" sz="240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en-IN" dirty="0"/>
          </a:p>
        </p:txBody>
      </p:sp>
      <p:sp>
        <p:nvSpPr>
          <p:cNvPr id="12" name="Freeform 12"/>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2804019" y="234871"/>
            <a:ext cx="12938502" cy="1074718"/>
          </a:xfrm>
          <a:prstGeom prst="rect">
            <a:avLst/>
          </a:prstGeom>
        </p:spPr>
        <p:txBody>
          <a:bodyPr lIns="0" tIns="0" rIns="0" bIns="0" rtlCol="0" anchor="t">
            <a:spAutoFit/>
          </a:bodyPr>
          <a:lstStyle/>
          <a:p>
            <a:pPr algn="ctr">
              <a:lnSpc>
                <a:spcPts val="8959"/>
              </a:lnSpc>
            </a:pPr>
            <a:r>
              <a:rPr lang="en-US" sz="6600" b="1" dirty="0">
                <a:solidFill>
                  <a:srgbClr val="FFFFFF"/>
                </a:solidFill>
                <a:latin typeface="Montserrat Bold"/>
                <a:ea typeface="Montserrat Bold"/>
                <a:cs typeface="Montserrat Bold"/>
                <a:sym typeface="Montserrat Bold"/>
              </a:rPr>
              <a:t>How it works</a:t>
            </a:r>
          </a:p>
        </p:txBody>
      </p:sp>
      <p:sp>
        <p:nvSpPr>
          <p:cNvPr id="17" name="Freeform 17"/>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18" name="Freeform 18"/>
          <p:cNvSpPr/>
          <p:nvPr/>
        </p:nvSpPr>
        <p:spPr>
          <a:xfrm>
            <a:off x="3452899" y="4755177"/>
            <a:ext cx="770867" cy="783691"/>
          </a:xfrm>
          <a:custGeom>
            <a:avLst/>
            <a:gdLst/>
            <a:ahLst/>
            <a:cxnLst/>
            <a:rect l="l" t="t" r="r" b="b"/>
            <a:pathLst>
              <a:path w="770867" h="783691">
                <a:moveTo>
                  <a:pt x="0" y="0"/>
                </a:moveTo>
                <a:lnTo>
                  <a:pt x="770867" y="0"/>
                </a:lnTo>
                <a:lnTo>
                  <a:pt x="770867" y="783691"/>
                </a:lnTo>
                <a:lnTo>
                  <a:pt x="0" y="7836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TextBox 23"/>
          <p:cNvSpPr txBox="1"/>
          <p:nvPr/>
        </p:nvSpPr>
        <p:spPr>
          <a:xfrm>
            <a:off x="9717368" y="6663543"/>
            <a:ext cx="2439758" cy="928985"/>
          </a:xfrm>
          <a:prstGeom prst="rect">
            <a:avLst/>
          </a:prstGeom>
        </p:spPr>
        <p:txBody>
          <a:bodyPr lIns="0" tIns="0" rIns="0" bIns="0" rtlCol="0" anchor="t">
            <a:spAutoFit/>
          </a:bodyPr>
          <a:lstStyle/>
          <a:p>
            <a:pPr algn="ctr">
              <a:lnSpc>
                <a:spcPts val="1483"/>
              </a:lnSpc>
            </a:pPr>
            <a:r>
              <a:rPr lang="en-US" sz="1059">
                <a:solidFill>
                  <a:srgbClr val="010F1F"/>
                </a:solidFill>
                <a:latin typeface="Montserrat"/>
                <a:ea typeface="Montserrat"/>
                <a:cs typeface="Montserrat"/>
                <a:sym typeface="Montserrat"/>
              </a:rPr>
              <a:t>Recruit and train qualified staff to support new market operations. Address potential skills gaps and ensure cultural competency within the team.</a:t>
            </a:r>
          </a:p>
        </p:txBody>
      </p:sp>
      <p:sp>
        <p:nvSpPr>
          <p:cNvPr id="24" name="TextBox 24"/>
          <p:cNvSpPr txBox="1"/>
          <p:nvPr/>
        </p:nvSpPr>
        <p:spPr>
          <a:xfrm>
            <a:off x="6130875" y="6663543"/>
            <a:ext cx="2439758" cy="177869"/>
          </a:xfrm>
          <a:prstGeom prst="rect">
            <a:avLst/>
          </a:prstGeom>
        </p:spPr>
        <p:txBody>
          <a:bodyPr lIns="0" tIns="0" rIns="0" bIns="0" rtlCol="0" anchor="t">
            <a:spAutoFit/>
          </a:bodyPr>
          <a:lstStyle/>
          <a:p>
            <a:pPr algn="ctr">
              <a:lnSpc>
                <a:spcPts val="1483"/>
              </a:lnSpc>
            </a:pPr>
            <a:r>
              <a:rPr lang="en-US" sz="1059" dirty="0">
                <a:solidFill>
                  <a:srgbClr val="FFFFFF"/>
                </a:solidFill>
                <a:latin typeface="Montserrat"/>
                <a:ea typeface="Montserrat"/>
                <a:cs typeface="Montserrat"/>
                <a:sym typeface="Montserrat"/>
              </a:rPr>
              <a:t>.</a:t>
            </a:r>
          </a:p>
        </p:txBody>
      </p:sp>
      <p:sp>
        <p:nvSpPr>
          <p:cNvPr id="25" name="TextBox 25"/>
          <p:cNvSpPr txBox="1"/>
          <p:nvPr/>
        </p:nvSpPr>
        <p:spPr>
          <a:xfrm>
            <a:off x="12955433" y="6663543"/>
            <a:ext cx="2714113" cy="177869"/>
          </a:xfrm>
          <a:prstGeom prst="rect">
            <a:avLst/>
          </a:prstGeom>
        </p:spPr>
        <p:txBody>
          <a:bodyPr wrap="square" lIns="0" tIns="0" rIns="0" bIns="0" rtlCol="0" anchor="t">
            <a:spAutoFit/>
          </a:bodyPr>
          <a:lstStyle/>
          <a:p>
            <a:pPr algn="ctr">
              <a:lnSpc>
                <a:spcPts val="1483"/>
              </a:lnSpc>
            </a:pPr>
            <a:r>
              <a:rPr lang="en-US" sz="1059" dirty="0">
                <a:solidFill>
                  <a:srgbClr val="FFFFFF"/>
                </a:solidFill>
                <a:latin typeface="Montserrat"/>
                <a:ea typeface="Montserrat"/>
                <a:cs typeface="Montserrat"/>
                <a:sym typeface="Montserrat"/>
              </a:rPr>
              <a:t>.</a:t>
            </a:r>
          </a:p>
        </p:txBody>
      </p:sp>
      <p:sp>
        <p:nvSpPr>
          <p:cNvPr id="31" name="TextBox 30">
            <a:extLst>
              <a:ext uri="{FF2B5EF4-FFF2-40B4-BE49-F238E27FC236}">
                <a16:creationId xmlns:a16="http://schemas.microsoft.com/office/drawing/2014/main" id="{7E086332-07C7-35CD-6C07-CBE0DC07D6AA}"/>
              </a:ext>
            </a:extLst>
          </p:cNvPr>
          <p:cNvSpPr txBox="1"/>
          <p:nvPr/>
        </p:nvSpPr>
        <p:spPr>
          <a:xfrm>
            <a:off x="533400" y="1485900"/>
            <a:ext cx="8295731" cy="6555641"/>
          </a:xfrm>
          <a:prstGeom prst="rect">
            <a:avLst/>
          </a:prstGeom>
          <a:noFill/>
        </p:spPr>
        <p:txBody>
          <a:bodyPr wrap="square" rtlCol="0">
            <a:spAutoFit/>
          </a:bodyPr>
          <a:lstStyle/>
          <a:p>
            <a:pPr marL="514350" indent="-514350">
              <a:buAutoNum type="arabicPeriod"/>
            </a:pPr>
            <a:r>
              <a:rPr lang="en-IN" sz="2800" dirty="0">
                <a:solidFill>
                  <a:schemeClr val="bg1"/>
                </a:solidFill>
              </a:rPr>
              <a:t>Data Collection: The system collects transactional data from bank servers, financial APIs, and customer databases, data includes Transaction Amount, Time, and </a:t>
            </a:r>
            <a:r>
              <a:rPr lang="en-IN" sz="2800" dirty="0" err="1">
                <a:solidFill>
                  <a:schemeClr val="bg1"/>
                </a:solidFill>
              </a:rPr>
              <a:t>LocationDevice</a:t>
            </a:r>
            <a:r>
              <a:rPr lang="en-IN" sz="2800" dirty="0">
                <a:solidFill>
                  <a:schemeClr val="bg1"/>
                </a:solidFill>
              </a:rPr>
              <a:t> and IP Address </a:t>
            </a:r>
            <a:r>
              <a:rPr lang="en-IN" sz="2800" dirty="0" err="1">
                <a:solidFill>
                  <a:schemeClr val="bg1"/>
                </a:solidFill>
              </a:rPr>
              <a:t>InformationUser</a:t>
            </a:r>
            <a:r>
              <a:rPr lang="en-IN" sz="2800" dirty="0">
                <a:solidFill>
                  <a:schemeClr val="bg1"/>
                </a:solidFill>
              </a:rPr>
              <a:t> </a:t>
            </a:r>
            <a:r>
              <a:rPr lang="en-IN" sz="2800" dirty="0" err="1">
                <a:solidFill>
                  <a:schemeClr val="bg1"/>
                </a:solidFill>
              </a:rPr>
              <a:t>Behavior</a:t>
            </a:r>
            <a:r>
              <a:rPr lang="en-IN" sz="2800" dirty="0">
                <a:solidFill>
                  <a:schemeClr val="bg1"/>
                </a:solidFill>
              </a:rPr>
              <a:t> &amp; Account History.</a:t>
            </a:r>
          </a:p>
          <a:p>
            <a:pPr marL="514350" indent="-514350">
              <a:buAutoNum type="arabicPeriod"/>
            </a:pPr>
            <a:r>
              <a:rPr lang="en-IN" sz="2800" dirty="0">
                <a:solidFill>
                  <a:schemeClr val="bg1"/>
                </a:solidFill>
              </a:rPr>
              <a:t>Data Preprocessing: To improve accuracy, data is cleaned, normalized, and structured </a:t>
            </a:r>
            <a:r>
              <a:rPr lang="en-IN" sz="2800" dirty="0" err="1">
                <a:solidFill>
                  <a:schemeClr val="bg1"/>
                </a:solidFill>
              </a:rPr>
              <a:t>by:Handling</a:t>
            </a:r>
            <a:r>
              <a:rPr lang="en-IN" sz="2800" dirty="0">
                <a:solidFill>
                  <a:schemeClr val="bg1"/>
                </a:solidFill>
              </a:rPr>
              <a:t> Missing </a:t>
            </a:r>
            <a:r>
              <a:rPr lang="en-IN" sz="2800" dirty="0" err="1">
                <a:solidFill>
                  <a:schemeClr val="bg1"/>
                </a:solidFill>
              </a:rPr>
              <a:t>ValuesRemoving</a:t>
            </a:r>
            <a:r>
              <a:rPr lang="en-IN" sz="2800" dirty="0">
                <a:solidFill>
                  <a:schemeClr val="bg1"/>
                </a:solidFill>
              </a:rPr>
              <a:t> Duplicates &amp; </a:t>
            </a:r>
            <a:r>
              <a:rPr lang="en-IN" sz="2800" dirty="0" err="1">
                <a:solidFill>
                  <a:schemeClr val="bg1"/>
                </a:solidFill>
              </a:rPr>
              <a:t>OutliersEncoding</a:t>
            </a:r>
            <a:r>
              <a:rPr lang="en-IN" sz="2800" dirty="0">
                <a:solidFill>
                  <a:schemeClr val="bg1"/>
                </a:solidFill>
              </a:rPr>
              <a:t> Categorical Features (e.g., Transaction Type: Credit/Debit)</a:t>
            </a:r>
          </a:p>
          <a:p>
            <a:pPr marL="514350" indent="-514350">
              <a:buAutoNum type="arabicPeriod"/>
            </a:pPr>
            <a:r>
              <a:rPr lang="en-IN" sz="2800" dirty="0">
                <a:solidFill>
                  <a:schemeClr val="bg1"/>
                </a:solidFill>
              </a:rPr>
              <a:t>Anomaly Detection Using AI/ML The system applies Machine Learning algorithms to detect suspicious activities:</a:t>
            </a:r>
          </a:p>
          <a:p>
            <a:r>
              <a:rPr lang="en-IN" sz="2800" dirty="0">
                <a:solidFill>
                  <a:schemeClr val="bg1"/>
                </a:solidFill>
              </a:rPr>
              <a:t>      Supervised Learning (Fraud Detection) Regression.</a:t>
            </a:r>
          </a:p>
          <a:p>
            <a:r>
              <a:rPr lang="en-IN" sz="2800" dirty="0">
                <a:solidFill>
                  <a:schemeClr val="bg1"/>
                </a:solidFill>
              </a:rPr>
              <a:t>      Unsupervised Learning (Anomaly Detection) </a:t>
            </a:r>
          </a:p>
        </p:txBody>
      </p:sp>
      <p:cxnSp>
        <p:nvCxnSpPr>
          <p:cNvPr id="33" name="Straight Connector 32">
            <a:extLst>
              <a:ext uri="{FF2B5EF4-FFF2-40B4-BE49-F238E27FC236}">
                <a16:creationId xmlns:a16="http://schemas.microsoft.com/office/drawing/2014/main" id="{6964E2AA-6DD4-8597-B080-70C664C50A3D}"/>
              </a:ext>
            </a:extLst>
          </p:cNvPr>
          <p:cNvCxnSpPr>
            <a:cxnSpLocks/>
          </p:cNvCxnSpPr>
          <p:nvPr/>
        </p:nvCxnSpPr>
        <p:spPr>
          <a:xfrm>
            <a:off x="9203486" y="1617524"/>
            <a:ext cx="92914" cy="8308936"/>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142DADB1-26CF-3010-4B69-29BE15950BC3}"/>
              </a:ext>
            </a:extLst>
          </p:cNvPr>
          <p:cNvSpPr txBox="1"/>
          <p:nvPr/>
        </p:nvSpPr>
        <p:spPr>
          <a:xfrm>
            <a:off x="9601200" y="1814572"/>
            <a:ext cx="8229600" cy="6986528"/>
          </a:xfrm>
          <a:prstGeom prst="rect">
            <a:avLst/>
          </a:prstGeom>
          <a:noFill/>
        </p:spPr>
        <p:txBody>
          <a:bodyPr wrap="square" rtlCol="0">
            <a:spAutoFit/>
          </a:bodyPr>
          <a:lstStyle/>
          <a:p>
            <a:r>
              <a:rPr lang="en-US" sz="2800" dirty="0">
                <a:solidFill>
                  <a:schemeClr val="bg1"/>
                </a:solidFill>
              </a:rPr>
              <a:t>4. Real-Time Monitoring &amp; Pattern Analysis :The system continuously monitors transactions, analyzing user behavior and comparing it with historical data. If an unusual pattern is detected (e.g., a sudden large withdrawal from a new location), it flags the transaction as suspicious.</a:t>
            </a:r>
          </a:p>
          <a:p>
            <a:r>
              <a:rPr lang="en-US" sz="2800" dirty="0">
                <a:solidFill>
                  <a:schemeClr val="bg1"/>
                </a:solidFill>
              </a:rPr>
              <a:t>5. Risk Scoring &amp; Alerts: Each transaction is assigned a risk score based on predefined rules and ML predictions. If the score exceeds a set threshold, the </a:t>
            </a:r>
            <a:r>
              <a:rPr lang="en-US" sz="2800" dirty="0" err="1">
                <a:solidFill>
                  <a:schemeClr val="bg1"/>
                </a:solidFill>
              </a:rPr>
              <a:t>system:Blocks</a:t>
            </a:r>
            <a:r>
              <a:rPr lang="en-US" sz="2800" dirty="0">
                <a:solidFill>
                  <a:schemeClr val="bg1"/>
                </a:solidFill>
              </a:rPr>
              <a:t> the transaction or requests additional verification (OTP, biometric authentication).Sends alerts to banks, users, or cybersecurity teams.</a:t>
            </a:r>
          </a:p>
          <a:p>
            <a:r>
              <a:rPr lang="en-US" sz="2800" dirty="0">
                <a:solidFill>
                  <a:schemeClr val="bg1"/>
                </a:solidFill>
              </a:rPr>
              <a:t>6. Post-Detection Action &amp; Fraud Prevention: If fraud is confirmed, the system blacklists fraudulent </a:t>
            </a:r>
            <a:r>
              <a:rPr lang="en-US" sz="2800" dirty="0" err="1">
                <a:solidFill>
                  <a:schemeClr val="bg1"/>
                </a:solidFill>
              </a:rPr>
              <a:t>accounts.Adaptive</a:t>
            </a:r>
            <a:r>
              <a:rPr lang="en-US" sz="2800" dirty="0">
                <a:solidFill>
                  <a:schemeClr val="bg1"/>
                </a:solidFill>
              </a:rPr>
              <a:t> Learning helps improve detection accuracy by continuously updating ML models.</a:t>
            </a:r>
            <a:endParaRPr lang="en-IN" sz="2800"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TotalTime>
  <Words>1482</Words>
  <Application>Microsoft Office PowerPoint</Application>
  <PresentationFormat>Custom</PresentationFormat>
  <Paragraphs>139</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Montserrat Bold</vt:lpstr>
      <vt:lpstr>Montserrat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Business Presentation</dc:title>
  <dc:creator>GOPAL KUMAR</dc:creator>
  <cp:lastModifiedBy>Gopal kumar</cp:lastModifiedBy>
  <cp:revision>9</cp:revision>
  <dcterms:created xsi:type="dcterms:W3CDTF">2006-08-16T00:00:00Z</dcterms:created>
  <dcterms:modified xsi:type="dcterms:W3CDTF">2025-03-27T08:59:59Z</dcterms:modified>
  <dc:identifier>DAGi4lwGjFA</dc:identifier>
</cp:coreProperties>
</file>